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4"/>
  </p:notesMasterIdLst>
  <p:handoutMasterIdLst>
    <p:handoutMasterId r:id="rId35"/>
  </p:handoutMasterIdLst>
  <p:sldIdLst>
    <p:sldId id="257" r:id="rId2"/>
    <p:sldId id="292" r:id="rId3"/>
    <p:sldId id="266" r:id="rId4"/>
    <p:sldId id="259" r:id="rId5"/>
    <p:sldId id="260" r:id="rId6"/>
    <p:sldId id="262" r:id="rId7"/>
    <p:sldId id="264" r:id="rId8"/>
    <p:sldId id="285" r:id="rId9"/>
    <p:sldId id="287" r:id="rId10"/>
    <p:sldId id="286" r:id="rId11"/>
    <p:sldId id="288" r:id="rId12"/>
    <p:sldId id="289" r:id="rId13"/>
    <p:sldId id="282" r:id="rId14"/>
    <p:sldId id="290" r:id="rId15"/>
    <p:sldId id="291" r:id="rId16"/>
    <p:sldId id="267" r:id="rId17"/>
    <p:sldId id="268" r:id="rId18"/>
    <p:sldId id="269" r:id="rId19"/>
    <p:sldId id="271" r:id="rId20"/>
    <p:sldId id="275" r:id="rId21"/>
    <p:sldId id="276" r:id="rId22"/>
    <p:sldId id="277" r:id="rId23"/>
    <p:sldId id="280" r:id="rId24"/>
    <p:sldId id="279" r:id="rId25"/>
    <p:sldId id="281" r:id="rId26"/>
    <p:sldId id="283" r:id="rId27"/>
    <p:sldId id="293" r:id="rId28"/>
    <p:sldId id="284" r:id="rId29"/>
    <p:sldId id="294" r:id="rId30"/>
    <p:sldId id="296" r:id="rId31"/>
    <p:sldId id="295" r:id="rId32"/>
    <p:sldId id="297" r:id="rId33"/>
  </p:sldIdLst>
  <p:sldSz cx="9144000" cy="6858000" type="screen4x3"/>
  <p:notesSz cx="6858000" cy="9144000"/>
  <p:embeddedFontLst>
    <p:embeddedFont>
      <p:font typeface="Calibri Light" panose="020F0302020204030204" pitchFamily="34" charset="0"/>
      <p:regular r:id="rId36"/>
      <p:italic r:id="rId37"/>
    </p:embeddedFont>
    <p:embeddedFont>
      <p:font typeface="B Lotus" panose="00000400000000000000" pitchFamily="2" charset="-78"/>
      <p:regular r:id="rId38"/>
      <p:bold r:id="rId39"/>
    </p:embeddedFont>
    <p:embeddedFont>
      <p:font typeface="B Zar" panose="00000400000000000000" pitchFamily="2" charset="-78"/>
      <p:regular r:id="rId40"/>
      <p:bold r:id="rId41"/>
    </p:embeddedFont>
    <p:embeddedFont>
      <p:font typeface="Tahoma" panose="020B0604030504040204" pitchFamily="34" charset="0"/>
      <p:regular r:id="rId42"/>
      <p:bold r:id="rId43"/>
    </p:embeddedFont>
    <p:embeddedFont>
      <p:font typeface="Calibri" panose="020F0502020204030204" pitchFamily="34" charset="0"/>
      <p:regular r:id="rId44"/>
      <p:bold r:id="rId45"/>
      <p:italic r:id="rId46"/>
      <p:boldItalic r:id="rId47"/>
    </p:embeddedFont>
    <p:embeddedFont>
      <p:font typeface="B Nazanin" panose="00000400000000000000" pitchFamily="2" charset="-78"/>
      <p:regular r:id="rId48"/>
      <p:bold r:id="rId49"/>
    </p:embeddedFont>
    <p:embeddedFont>
      <p:font typeface="B Titr" panose="00000700000000000000" pitchFamily="2" charset="-78"/>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4" autoAdjust="0"/>
    <p:restoredTop sz="94660"/>
  </p:normalViewPr>
  <p:slideViewPr>
    <p:cSldViewPr snapToGrid="0">
      <p:cViewPr varScale="1">
        <p:scale>
          <a:sx n="51" d="100"/>
          <a:sy n="51" d="100"/>
        </p:scale>
        <p:origin x="11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smtClean="0"/>
              <a:t>مرکز تخصصی طب کار آسا</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9A8290-BAFE-4F23-B418-6240196D4A3E}" type="datetimeFigureOut">
              <a:rPr lang="en-US" smtClean="0"/>
              <a:t>11/24/2019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مرکز تخصصی طب کار آسا</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EE6554-D8E1-493A-952A-590289925370}" type="slidenum">
              <a:rPr lang="en-US" smtClean="0"/>
              <a:t>‹#›</a:t>
            </a:fld>
            <a:endParaRPr lang="en-US"/>
          </a:p>
        </p:txBody>
      </p:sp>
    </p:spTree>
    <p:extLst>
      <p:ext uri="{BB962C8B-B14F-4D97-AF65-F5344CB8AC3E}">
        <p14:creationId xmlns:p14="http://schemas.microsoft.com/office/powerpoint/2010/main" val="398944264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smtClean="0"/>
              <a:t>مرکز تخصصی طب کار آسا</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FED3-731F-49B9-801C-A3B9A0810287}" type="datetimeFigureOut">
              <a:rPr lang="en-US" smtClean="0"/>
              <a:t>11/24/2019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مرکز تخصصی طب کار آسا</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5627E-3904-4BF3-ADC3-E93D493AEC84}" type="slidenum">
              <a:rPr lang="en-US" smtClean="0"/>
              <a:t>‹#›</a:t>
            </a:fld>
            <a:endParaRPr lang="en-US"/>
          </a:p>
        </p:txBody>
      </p:sp>
    </p:spTree>
    <p:extLst>
      <p:ext uri="{BB962C8B-B14F-4D97-AF65-F5344CB8AC3E}">
        <p14:creationId xmlns:p14="http://schemas.microsoft.com/office/powerpoint/2010/main" val="144287494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25627E-3904-4BF3-ADC3-E93D493AEC84}" type="slidenum">
              <a:rPr lang="en-US" smtClean="0"/>
              <a:t>1</a:t>
            </a:fld>
            <a:endParaRPr lang="en-US"/>
          </a:p>
        </p:txBody>
      </p:sp>
      <p:sp>
        <p:nvSpPr>
          <p:cNvPr id="5" name="Header Placeholder 4"/>
          <p:cNvSpPr>
            <a:spLocks noGrp="1"/>
          </p:cNvSpPr>
          <p:nvPr>
            <p:ph type="hdr" sz="quarter" idx="11"/>
          </p:nvPr>
        </p:nvSpPr>
        <p:spPr/>
        <p:txBody>
          <a:bodyPr/>
          <a:lstStyle/>
          <a:p>
            <a:r>
              <a:rPr lang="fa-IR" smtClean="0"/>
              <a:t>مرکز تخصصی طب کار آسا</a:t>
            </a:r>
            <a:endParaRPr lang="en-US"/>
          </a:p>
        </p:txBody>
      </p:sp>
      <p:sp>
        <p:nvSpPr>
          <p:cNvPr id="6" name="Footer Placeholder 5"/>
          <p:cNvSpPr>
            <a:spLocks noGrp="1"/>
          </p:cNvSpPr>
          <p:nvPr>
            <p:ph type="ftr" sz="quarter" idx="12"/>
          </p:nvPr>
        </p:nvSpPr>
        <p:spPr/>
        <p:txBody>
          <a:bodyPr/>
          <a:lstStyle/>
          <a:p>
            <a:r>
              <a:rPr lang="fa-IR" smtClean="0"/>
              <a:t>مرکز تخصصی طب کار آسا</a:t>
            </a:r>
            <a:endParaRPr lang="en-US"/>
          </a:p>
        </p:txBody>
      </p:sp>
    </p:spTree>
    <p:extLst>
      <p:ext uri="{BB962C8B-B14F-4D97-AF65-F5344CB8AC3E}">
        <p14:creationId xmlns:p14="http://schemas.microsoft.com/office/powerpoint/2010/main" val="249346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fa-IR" smtClean="0"/>
              <a:t>مرکز تخصصی طب کار آسا</a:t>
            </a:r>
            <a:endParaRPr lang="en-US"/>
          </a:p>
        </p:txBody>
      </p:sp>
      <p:sp>
        <p:nvSpPr>
          <p:cNvPr id="5" name="Slide Number Placeholder 4"/>
          <p:cNvSpPr>
            <a:spLocks noGrp="1"/>
          </p:cNvSpPr>
          <p:nvPr>
            <p:ph type="sldNum" sz="quarter" idx="11"/>
          </p:nvPr>
        </p:nvSpPr>
        <p:spPr/>
        <p:txBody>
          <a:bodyPr/>
          <a:lstStyle/>
          <a:p>
            <a:fld id="{E525627E-3904-4BF3-ADC3-E93D493AEC84}" type="slidenum">
              <a:rPr lang="en-US" smtClean="0"/>
              <a:t>2</a:t>
            </a:fld>
            <a:endParaRPr lang="en-US"/>
          </a:p>
        </p:txBody>
      </p:sp>
      <p:sp>
        <p:nvSpPr>
          <p:cNvPr id="6" name="Footer Placeholder 5"/>
          <p:cNvSpPr>
            <a:spLocks noGrp="1"/>
          </p:cNvSpPr>
          <p:nvPr>
            <p:ph type="ftr" sz="quarter" idx="12"/>
          </p:nvPr>
        </p:nvSpPr>
        <p:spPr/>
        <p:txBody>
          <a:bodyPr/>
          <a:lstStyle/>
          <a:p>
            <a:r>
              <a:rPr lang="fa-IR" smtClean="0"/>
              <a:t>مرکز تخصصی طب کار آسا</a:t>
            </a:r>
            <a:endParaRPr lang="en-US"/>
          </a:p>
        </p:txBody>
      </p:sp>
    </p:spTree>
    <p:extLst>
      <p:ext uri="{BB962C8B-B14F-4D97-AF65-F5344CB8AC3E}">
        <p14:creationId xmlns:p14="http://schemas.microsoft.com/office/powerpoint/2010/main" val="298397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25627E-3904-4BF3-ADC3-E93D493AEC84}" type="slidenum">
              <a:rPr lang="en-US" smtClean="0"/>
              <a:t>29</a:t>
            </a:fld>
            <a:endParaRPr lang="en-US"/>
          </a:p>
        </p:txBody>
      </p:sp>
      <p:sp>
        <p:nvSpPr>
          <p:cNvPr id="5" name="Header Placeholder 4"/>
          <p:cNvSpPr>
            <a:spLocks noGrp="1"/>
          </p:cNvSpPr>
          <p:nvPr>
            <p:ph type="hdr" sz="quarter" idx="11"/>
          </p:nvPr>
        </p:nvSpPr>
        <p:spPr/>
        <p:txBody>
          <a:bodyPr/>
          <a:lstStyle/>
          <a:p>
            <a:r>
              <a:rPr lang="fa-IR" smtClean="0"/>
              <a:t>مرکز تخصصی طب کار آسا</a:t>
            </a:r>
            <a:endParaRPr lang="en-US"/>
          </a:p>
        </p:txBody>
      </p:sp>
      <p:sp>
        <p:nvSpPr>
          <p:cNvPr id="6" name="Footer Placeholder 5"/>
          <p:cNvSpPr>
            <a:spLocks noGrp="1"/>
          </p:cNvSpPr>
          <p:nvPr>
            <p:ph type="ftr" sz="quarter" idx="12"/>
          </p:nvPr>
        </p:nvSpPr>
        <p:spPr/>
        <p:txBody>
          <a:bodyPr/>
          <a:lstStyle/>
          <a:p>
            <a:r>
              <a:rPr lang="fa-IR" smtClean="0"/>
              <a:t>مرکز تخصصی طب کار آسا</a:t>
            </a:r>
            <a:endParaRPr lang="en-US"/>
          </a:p>
        </p:txBody>
      </p:sp>
    </p:spTree>
    <p:extLst>
      <p:ext uri="{BB962C8B-B14F-4D97-AF65-F5344CB8AC3E}">
        <p14:creationId xmlns:p14="http://schemas.microsoft.com/office/powerpoint/2010/main" val="344519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25627E-3904-4BF3-ADC3-E93D493AEC84}" type="slidenum">
              <a:rPr lang="en-US" smtClean="0"/>
              <a:t>31</a:t>
            </a:fld>
            <a:endParaRPr lang="en-US"/>
          </a:p>
        </p:txBody>
      </p:sp>
      <p:sp>
        <p:nvSpPr>
          <p:cNvPr id="5" name="Header Placeholder 4"/>
          <p:cNvSpPr>
            <a:spLocks noGrp="1"/>
          </p:cNvSpPr>
          <p:nvPr>
            <p:ph type="hdr" sz="quarter" idx="11"/>
          </p:nvPr>
        </p:nvSpPr>
        <p:spPr/>
        <p:txBody>
          <a:bodyPr/>
          <a:lstStyle/>
          <a:p>
            <a:r>
              <a:rPr lang="fa-IR" smtClean="0"/>
              <a:t>مرکز تخصصی طب کار آسا</a:t>
            </a:r>
            <a:endParaRPr lang="en-US"/>
          </a:p>
        </p:txBody>
      </p:sp>
      <p:sp>
        <p:nvSpPr>
          <p:cNvPr id="6" name="Footer Placeholder 5"/>
          <p:cNvSpPr>
            <a:spLocks noGrp="1"/>
          </p:cNvSpPr>
          <p:nvPr>
            <p:ph type="ftr" sz="quarter" idx="12"/>
          </p:nvPr>
        </p:nvSpPr>
        <p:spPr/>
        <p:txBody>
          <a:bodyPr/>
          <a:lstStyle/>
          <a:p>
            <a:r>
              <a:rPr lang="fa-IR" smtClean="0"/>
              <a:t>مرکز تخصصی طب کار آسا</a:t>
            </a:r>
            <a:endParaRPr lang="en-US"/>
          </a:p>
        </p:txBody>
      </p:sp>
    </p:spTree>
    <p:extLst>
      <p:ext uri="{BB962C8B-B14F-4D97-AF65-F5344CB8AC3E}">
        <p14:creationId xmlns:p14="http://schemas.microsoft.com/office/powerpoint/2010/main" val="380647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E36A32-0708-43EB-9F90-FB04A560C607}" type="datetime1">
              <a:rPr lang="en-US" smtClean="0"/>
              <a:t>11/24/2019</a:t>
            </a:fld>
            <a:endParaRPr lang="en-US"/>
          </a:p>
        </p:txBody>
      </p:sp>
      <p:sp>
        <p:nvSpPr>
          <p:cNvPr id="5" name="Footer Placeholder 4"/>
          <p:cNvSpPr>
            <a:spLocks noGrp="1"/>
          </p:cNvSpPr>
          <p:nvPr>
            <p:ph type="ftr" sz="quarter" idx="11"/>
          </p:nvPr>
        </p:nvSpPr>
        <p:spPr/>
        <p:txBody>
          <a:bodyPr/>
          <a:lstStyle/>
          <a:p>
            <a:r>
              <a:rPr lang="fa-IR" smtClean="0"/>
              <a:t>مهدی علی گل    </a:t>
            </a:r>
            <a:r>
              <a:rPr lang="en-US" smtClean="0"/>
              <a:t>www.asahse.ir</a:t>
            </a:r>
            <a:endParaRPr lang="en-US"/>
          </a:p>
        </p:txBody>
      </p:sp>
      <p:sp>
        <p:nvSpPr>
          <p:cNvPr id="6" name="Slide Number Placeholder 5"/>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88485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1B255-F7F4-4AE1-890C-4700AA2AFCDC}" type="datetime1">
              <a:rPr lang="en-US" smtClean="0"/>
              <a:t>11/24/2019</a:t>
            </a:fld>
            <a:endParaRPr lang="en-US"/>
          </a:p>
        </p:txBody>
      </p:sp>
      <p:sp>
        <p:nvSpPr>
          <p:cNvPr id="5" name="Footer Placeholder 4"/>
          <p:cNvSpPr>
            <a:spLocks noGrp="1"/>
          </p:cNvSpPr>
          <p:nvPr>
            <p:ph type="ftr" sz="quarter" idx="11"/>
          </p:nvPr>
        </p:nvSpPr>
        <p:spPr/>
        <p:txBody>
          <a:bodyPr/>
          <a:lstStyle/>
          <a:p>
            <a:r>
              <a:rPr lang="fa-IR" smtClean="0"/>
              <a:t>مهدی علی گل    </a:t>
            </a:r>
            <a:r>
              <a:rPr lang="en-US" smtClean="0"/>
              <a:t>www.asahse.ir</a:t>
            </a:r>
            <a:endParaRPr lang="en-US"/>
          </a:p>
        </p:txBody>
      </p:sp>
      <p:sp>
        <p:nvSpPr>
          <p:cNvPr id="6" name="Slide Number Placeholder 5"/>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387396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EF324D-F95E-4EC8-ABE5-95C89F49FD99}" type="datetime1">
              <a:rPr lang="en-US" smtClean="0"/>
              <a:t>11/24/2019</a:t>
            </a:fld>
            <a:endParaRPr lang="en-US"/>
          </a:p>
        </p:txBody>
      </p:sp>
      <p:sp>
        <p:nvSpPr>
          <p:cNvPr id="5" name="Footer Placeholder 4"/>
          <p:cNvSpPr>
            <a:spLocks noGrp="1"/>
          </p:cNvSpPr>
          <p:nvPr>
            <p:ph type="ftr" sz="quarter" idx="11"/>
          </p:nvPr>
        </p:nvSpPr>
        <p:spPr/>
        <p:txBody>
          <a:bodyPr/>
          <a:lstStyle/>
          <a:p>
            <a:r>
              <a:rPr lang="fa-IR" smtClean="0"/>
              <a:t>مهدی علی گل    </a:t>
            </a:r>
            <a:r>
              <a:rPr lang="en-US" smtClean="0"/>
              <a:t>www.asahse.ir</a:t>
            </a:r>
            <a:endParaRPr lang="en-US"/>
          </a:p>
        </p:txBody>
      </p:sp>
      <p:sp>
        <p:nvSpPr>
          <p:cNvPr id="6" name="Slide Number Placeholder 5"/>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167869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894747-D367-4433-ACDC-6BA42053FA89}" type="datetime1">
              <a:rPr lang="en-US" smtClean="0"/>
              <a:t>11/24/2019</a:t>
            </a:fld>
            <a:endParaRPr lang="en-US"/>
          </a:p>
        </p:txBody>
      </p:sp>
      <p:sp>
        <p:nvSpPr>
          <p:cNvPr id="5" name="Footer Placeholder 4"/>
          <p:cNvSpPr>
            <a:spLocks noGrp="1"/>
          </p:cNvSpPr>
          <p:nvPr>
            <p:ph type="ftr" sz="quarter" idx="11"/>
          </p:nvPr>
        </p:nvSpPr>
        <p:spPr/>
        <p:txBody>
          <a:bodyPr/>
          <a:lstStyle/>
          <a:p>
            <a:r>
              <a:rPr lang="fa-IR" smtClean="0"/>
              <a:t>مهدی علی گل    </a:t>
            </a:r>
            <a:r>
              <a:rPr lang="en-US" smtClean="0"/>
              <a:t>www.asahse.ir</a:t>
            </a:r>
            <a:endParaRPr lang="en-US"/>
          </a:p>
        </p:txBody>
      </p:sp>
      <p:sp>
        <p:nvSpPr>
          <p:cNvPr id="6" name="Slide Number Placeholder 5"/>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420169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37705-B044-4307-A797-17C0658F1BFF}" type="datetime1">
              <a:rPr lang="en-US" smtClean="0"/>
              <a:t>11/24/2019</a:t>
            </a:fld>
            <a:endParaRPr lang="en-US"/>
          </a:p>
        </p:txBody>
      </p:sp>
      <p:sp>
        <p:nvSpPr>
          <p:cNvPr id="5" name="Footer Placeholder 4"/>
          <p:cNvSpPr>
            <a:spLocks noGrp="1"/>
          </p:cNvSpPr>
          <p:nvPr>
            <p:ph type="ftr" sz="quarter" idx="11"/>
          </p:nvPr>
        </p:nvSpPr>
        <p:spPr/>
        <p:txBody>
          <a:bodyPr/>
          <a:lstStyle/>
          <a:p>
            <a:r>
              <a:rPr lang="fa-IR" smtClean="0"/>
              <a:t>مهدی علی گل    </a:t>
            </a:r>
            <a:r>
              <a:rPr lang="en-US" smtClean="0"/>
              <a:t>www.asahse.ir</a:t>
            </a:r>
            <a:endParaRPr lang="en-US"/>
          </a:p>
        </p:txBody>
      </p:sp>
      <p:sp>
        <p:nvSpPr>
          <p:cNvPr id="6" name="Slide Number Placeholder 5"/>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177345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C509B1-3945-4501-81B0-60BBF47ECF41}" type="datetime1">
              <a:rPr lang="en-US" smtClean="0"/>
              <a:t>11/24/2019</a:t>
            </a:fld>
            <a:endParaRPr lang="en-US"/>
          </a:p>
        </p:txBody>
      </p:sp>
      <p:sp>
        <p:nvSpPr>
          <p:cNvPr id="6" name="Footer Placeholder 5"/>
          <p:cNvSpPr>
            <a:spLocks noGrp="1"/>
          </p:cNvSpPr>
          <p:nvPr>
            <p:ph type="ftr" sz="quarter" idx="11"/>
          </p:nvPr>
        </p:nvSpPr>
        <p:spPr/>
        <p:txBody>
          <a:bodyPr/>
          <a:lstStyle/>
          <a:p>
            <a:r>
              <a:rPr lang="fa-IR" smtClean="0"/>
              <a:t>مهدی علی گل    </a:t>
            </a:r>
            <a:r>
              <a:rPr lang="en-US" smtClean="0"/>
              <a:t>www.asahse.ir</a:t>
            </a:r>
            <a:endParaRPr lang="en-US"/>
          </a:p>
        </p:txBody>
      </p:sp>
      <p:sp>
        <p:nvSpPr>
          <p:cNvPr id="7" name="Slide Number Placeholder 6"/>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129404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089EFB-D0C4-4D0C-91DE-521A61A02991}" type="datetime1">
              <a:rPr lang="en-US" smtClean="0"/>
              <a:t>11/24/2019</a:t>
            </a:fld>
            <a:endParaRPr lang="en-US"/>
          </a:p>
        </p:txBody>
      </p:sp>
      <p:sp>
        <p:nvSpPr>
          <p:cNvPr id="8" name="Footer Placeholder 7"/>
          <p:cNvSpPr>
            <a:spLocks noGrp="1"/>
          </p:cNvSpPr>
          <p:nvPr>
            <p:ph type="ftr" sz="quarter" idx="11"/>
          </p:nvPr>
        </p:nvSpPr>
        <p:spPr/>
        <p:txBody>
          <a:bodyPr/>
          <a:lstStyle/>
          <a:p>
            <a:r>
              <a:rPr lang="fa-IR" smtClean="0"/>
              <a:t>مهدی علی گل    </a:t>
            </a:r>
            <a:r>
              <a:rPr lang="en-US" smtClean="0"/>
              <a:t>www.asahse.ir</a:t>
            </a:r>
            <a:endParaRPr lang="en-US"/>
          </a:p>
        </p:txBody>
      </p:sp>
      <p:sp>
        <p:nvSpPr>
          <p:cNvPr id="9" name="Slide Number Placeholder 8"/>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2857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412ADB-8AF1-4040-B6E6-3AE397C0EFC1}" type="datetime1">
              <a:rPr lang="en-US" smtClean="0"/>
              <a:t>11/24/2019</a:t>
            </a:fld>
            <a:endParaRPr lang="en-US"/>
          </a:p>
        </p:txBody>
      </p:sp>
      <p:sp>
        <p:nvSpPr>
          <p:cNvPr id="4" name="Footer Placeholder 3"/>
          <p:cNvSpPr>
            <a:spLocks noGrp="1"/>
          </p:cNvSpPr>
          <p:nvPr>
            <p:ph type="ftr" sz="quarter" idx="11"/>
          </p:nvPr>
        </p:nvSpPr>
        <p:spPr/>
        <p:txBody>
          <a:bodyPr/>
          <a:lstStyle/>
          <a:p>
            <a:r>
              <a:rPr lang="fa-IR" smtClean="0"/>
              <a:t>مهدی علی گل    </a:t>
            </a:r>
            <a:r>
              <a:rPr lang="en-US" smtClean="0"/>
              <a:t>www.asahse.ir</a:t>
            </a:r>
            <a:endParaRPr lang="en-US"/>
          </a:p>
        </p:txBody>
      </p:sp>
      <p:sp>
        <p:nvSpPr>
          <p:cNvPr id="5" name="Slide Number Placeholder 4"/>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195722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CB156-5A68-4FA9-84C5-18CB01AFF39A}" type="datetime1">
              <a:rPr lang="en-US" smtClean="0"/>
              <a:t>11/24/2019</a:t>
            </a:fld>
            <a:endParaRPr lang="en-US"/>
          </a:p>
        </p:txBody>
      </p:sp>
      <p:sp>
        <p:nvSpPr>
          <p:cNvPr id="3" name="Footer Placeholder 2"/>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392548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68FAF-38A2-4C09-8869-F4F4519B0C0F}" type="datetime1">
              <a:rPr lang="en-US" smtClean="0"/>
              <a:t>11/24/2019</a:t>
            </a:fld>
            <a:endParaRPr lang="en-US"/>
          </a:p>
        </p:txBody>
      </p:sp>
      <p:sp>
        <p:nvSpPr>
          <p:cNvPr id="6" name="Footer Placeholder 5"/>
          <p:cNvSpPr>
            <a:spLocks noGrp="1"/>
          </p:cNvSpPr>
          <p:nvPr>
            <p:ph type="ftr" sz="quarter" idx="11"/>
          </p:nvPr>
        </p:nvSpPr>
        <p:spPr/>
        <p:txBody>
          <a:bodyPr/>
          <a:lstStyle/>
          <a:p>
            <a:r>
              <a:rPr lang="fa-IR" smtClean="0"/>
              <a:t>مهدی علی گل    </a:t>
            </a:r>
            <a:r>
              <a:rPr lang="en-US" smtClean="0"/>
              <a:t>www.asahse.ir</a:t>
            </a:r>
            <a:endParaRPr lang="en-US"/>
          </a:p>
        </p:txBody>
      </p:sp>
      <p:sp>
        <p:nvSpPr>
          <p:cNvPr id="7" name="Slide Number Placeholder 6"/>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24288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2948A-E9B6-4BD7-99DA-A0C5EBF4DEB6}" type="datetime1">
              <a:rPr lang="en-US" smtClean="0"/>
              <a:t>11/24/2019</a:t>
            </a:fld>
            <a:endParaRPr lang="en-US"/>
          </a:p>
        </p:txBody>
      </p:sp>
      <p:sp>
        <p:nvSpPr>
          <p:cNvPr id="6" name="Footer Placeholder 5"/>
          <p:cNvSpPr>
            <a:spLocks noGrp="1"/>
          </p:cNvSpPr>
          <p:nvPr>
            <p:ph type="ftr" sz="quarter" idx="11"/>
          </p:nvPr>
        </p:nvSpPr>
        <p:spPr/>
        <p:txBody>
          <a:bodyPr/>
          <a:lstStyle/>
          <a:p>
            <a:r>
              <a:rPr lang="fa-IR" smtClean="0"/>
              <a:t>مهدی علی گل    </a:t>
            </a:r>
            <a:r>
              <a:rPr lang="en-US" smtClean="0"/>
              <a:t>www.asahse.ir</a:t>
            </a:r>
            <a:endParaRPr lang="en-US"/>
          </a:p>
        </p:txBody>
      </p:sp>
      <p:sp>
        <p:nvSpPr>
          <p:cNvPr id="7" name="Slide Number Placeholder 6"/>
          <p:cNvSpPr>
            <a:spLocks noGrp="1"/>
          </p:cNvSpPr>
          <p:nvPr>
            <p:ph type="sldNum" sz="quarter" idx="12"/>
          </p:nvPr>
        </p:nvSpPr>
        <p:spPr/>
        <p:txBody>
          <a:bodyPr/>
          <a:lstStyle/>
          <a:p>
            <a:fld id="{F8430912-B434-4044-A643-0469727BA55B}" type="slidenum">
              <a:rPr lang="en-US" smtClean="0"/>
              <a:t>‹#›</a:t>
            </a:fld>
            <a:endParaRPr lang="en-US"/>
          </a:p>
        </p:txBody>
      </p:sp>
    </p:spTree>
    <p:extLst>
      <p:ext uri="{BB962C8B-B14F-4D97-AF65-F5344CB8AC3E}">
        <p14:creationId xmlns:p14="http://schemas.microsoft.com/office/powerpoint/2010/main" val="416126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279DC-73BA-4FFF-BB1A-2EE35B3C7108}" type="datetime1">
              <a:rPr lang="en-US" smtClean="0"/>
              <a:t>11/24/2019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مهدی علی گل    </a:t>
            </a:r>
            <a:r>
              <a:rPr lang="en-US" smtClean="0"/>
              <a:t>www.asahse.ir</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0912-B434-4044-A643-0469727BA55B}" type="slidenum">
              <a:rPr lang="en-US" smtClean="0"/>
              <a:t>‹#›</a:t>
            </a:fld>
            <a:endParaRPr lang="en-US"/>
          </a:p>
        </p:txBody>
      </p:sp>
    </p:spTree>
    <p:extLst>
      <p:ext uri="{BB962C8B-B14F-4D97-AF65-F5344CB8AC3E}">
        <p14:creationId xmlns:p14="http://schemas.microsoft.com/office/powerpoint/2010/main" val="2819841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sahse.i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323" y="1721248"/>
            <a:ext cx="7772400" cy="2387600"/>
          </a:xfrm>
        </p:spPr>
        <p:txBody>
          <a:bodyPr>
            <a:normAutofit fontScale="90000"/>
          </a:bodyPr>
          <a:lstStyle/>
          <a:p>
            <a:r>
              <a:rPr lang="fa-IR" b="1" dirty="0" smtClean="0">
                <a:cs typeface="B Zar" panose="00000400000000000000" pitchFamily="2" charset="-78"/>
              </a:rPr>
              <a:t>ضوابط، مقررات و استانداردهای ایمنی</a:t>
            </a:r>
            <a:r>
              <a:rPr lang="fa-IR" b="1" dirty="0">
                <a:cs typeface="B Zar" panose="00000400000000000000" pitchFamily="2" charset="-78"/>
              </a:rPr>
              <a:t> </a:t>
            </a:r>
            <a:r>
              <a:rPr lang="fa-IR" b="1" dirty="0" smtClean="0">
                <a:cs typeface="B Zar" panose="00000400000000000000" pitchFamily="2" charset="-78"/>
              </a:rPr>
              <a:t>و بهداشت</a:t>
            </a:r>
            <a:endParaRPr lang="en-US" b="1" dirty="0">
              <a:cs typeface="B Zar" panose="00000400000000000000" pitchFamily="2" charset="-78"/>
            </a:endParaRPr>
          </a:p>
        </p:txBody>
      </p:sp>
      <p:sp>
        <p:nvSpPr>
          <p:cNvPr id="3" name="Subtitle 2"/>
          <p:cNvSpPr>
            <a:spLocks noGrp="1"/>
          </p:cNvSpPr>
          <p:nvPr>
            <p:ph type="subTitle" idx="1"/>
          </p:nvPr>
        </p:nvSpPr>
        <p:spPr>
          <a:xfrm>
            <a:off x="1143000" y="4306095"/>
            <a:ext cx="6858000" cy="1655762"/>
          </a:xfrm>
        </p:spPr>
        <p:txBody>
          <a:bodyPr/>
          <a:lstStyle/>
          <a:p>
            <a:r>
              <a:rPr lang="fa-IR" dirty="0" smtClean="0">
                <a:cs typeface="B Zar" panose="00000400000000000000" pitchFamily="2" charset="-78"/>
              </a:rPr>
              <a:t>مهندس مهدی علی گل</a:t>
            </a:r>
          </a:p>
          <a:p>
            <a:r>
              <a:rPr lang="fa-IR" dirty="0" smtClean="0">
                <a:cs typeface="B Zar" panose="00000400000000000000" pitchFamily="2" charset="-78"/>
              </a:rPr>
              <a:t>کارشناس ارشد بهداشت حرفه ای </a:t>
            </a:r>
          </a:p>
          <a:p>
            <a:r>
              <a:rPr lang="fa-IR" dirty="0" smtClean="0">
                <a:cs typeface="B Zar" panose="00000400000000000000" pitchFamily="2" charset="-78"/>
              </a:rPr>
              <a:t>وزارت بهداشت، درمان و آموزش پزشکی</a:t>
            </a:r>
          </a:p>
        </p:txBody>
      </p:sp>
      <p:sp>
        <p:nvSpPr>
          <p:cNvPr id="4" name="Rectangle 3"/>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0" y="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6790" y="4306095"/>
            <a:ext cx="1414918" cy="1414918"/>
          </a:xfrm>
          <a:prstGeom prst="rect">
            <a:avLst/>
          </a:prstGeom>
        </p:spPr>
      </p:pic>
      <p:sp>
        <p:nvSpPr>
          <p:cNvPr id="7" name="Footer Placeholder 6"/>
          <p:cNvSpPr>
            <a:spLocks noGrp="1"/>
          </p:cNvSpPr>
          <p:nvPr>
            <p:ph type="ftr" sz="quarter" idx="11"/>
          </p:nvPr>
        </p:nvSpPr>
        <p:spPr/>
        <p:txBody>
          <a:bodyPr/>
          <a:lstStyle/>
          <a:p>
            <a:r>
              <a:rPr lang="fa-IR" smtClean="0"/>
              <a:t>مهدی علی گل    </a:t>
            </a:r>
            <a:r>
              <a:rPr lang="en-US" smtClean="0"/>
              <a:t>www.asahse.ir</a:t>
            </a:r>
            <a:endParaRPr lang="en-US"/>
          </a:p>
        </p:txBody>
      </p:sp>
      <p:sp>
        <p:nvSpPr>
          <p:cNvPr id="8" name="Slide Number Placeholder 7"/>
          <p:cNvSpPr>
            <a:spLocks noGrp="1"/>
          </p:cNvSpPr>
          <p:nvPr>
            <p:ph type="sldNum" sz="quarter" idx="12"/>
          </p:nvPr>
        </p:nvSpPr>
        <p:spPr/>
        <p:txBody>
          <a:bodyPr/>
          <a:lstStyle/>
          <a:p>
            <a:fld id="{F8430912-B434-4044-A643-0469727BA55B}" type="slidenum">
              <a:rPr lang="en-US" smtClean="0"/>
              <a:t>1</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276" y="393998"/>
            <a:ext cx="1736494" cy="1980748"/>
          </a:xfrm>
          <a:prstGeom prst="rect">
            <a:avLst/>
          </a:prstGeom>
        </p:spPr>
      </p:pic>
    </p:spTree>
    <p:extLst>
      <p:ext uri="{BB962C8B-B14F-4D97-AF65-F5344CB8AC3E}">
        <p14:creationId xmlns:p14="http://schemas.microsoft.com/office/powerpoint/2010/main" val="3582713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655866" y="322485"/>
            <a:ext cx="7569701" cy="587853"/>
          </a:xfrm>
          <a:prstGeom prst="rect">
            <a:avLst/>
          </a:prstGeom>
        </p:spPr>
        <p:txBody>
          <a:bodyPr wrap="none">
            <a:spAutoFit/>
          </a:bodyPr>
          <a:lstStyle/>
          <a:p>
            <a:pPr algn="r" rtl="1">
              <a:lnSpc>
                <a:spcPct val="115000"/>
              </a:lnSpc>
              <a:spcAft>
                <a:spcPts val="1000"/>
              </a:spcAft>
            </a:pPr>
            <a:r>
              <a:rPr lang="fa-IR"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مقررات/آیین نامه ها/نظام </a:t>
            </a:r>
            <a:r>
              <a:rPr lang="fa-IR"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نامه</a:t>
            </a:r>
            <a:r>
              <a:rPr lang="en-US"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bylaw/regulations/rules</a:t>
            </a:r>
            <a:r>
              <a:rPr lang="en-US"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a:t>
            </a:r>
          </a:p>
        </p:txBody>
      </p:sp>
      <p:sp>
        <p:nvSpPr>
          <p:cNvPr id="2" name="Rectangle 1"/>
          <p:cNvSpPr/>
          <p:nvPr/>
        </p:nvSpPr>
        <p:spPr>
          <a:xfrm>
            <a:off x="1460500" y="1376499"/>
            <a:ext cx="4572000" cy="4893647"/>
          </a:xfrm>
          <a:prstGeom prst="rect">
            <a:avLst/>
          </a:prstGeom>
        </p:spPr>
        <p:txBody>
          <a:bodyPr>
            <a:spAutoFit/>
          </a:bodyPr>
          <a:lstStyle/>
          <a:p>
            <a:pPr algn="just" rtl="1"/>
            <a:r>
              <a:rPr lang="fa-IR" sz="2400" b="1" dirty="0" err="1" smtClean="0">
                <a:latin typeface="Times New Roman" panose="02020603050405020304" pitchFamily="18" charset="0"/>
                <a:ea typeface="Times New Roman" panose="02020603050405020304" pitchFamily="18" charset="0"/>
                <a:cs typeface="B Zar" panose="00000400000000000000" pitchFamily="2" charset="-78"/>
              </a:rPr>
              <a:t>آیین‌نامه</a:t>
            </a:r>
            <a:r>
              <a:rPr lang="fa-IR" sz="2400" b="1" dirty="0" smtClean="0">
                <a:latin typeface="Times New Roman" panose="02020603050405020304" pitchFamily="18" charset="0"/>
                <a:ea typeface="Times New Roman" panose="02020603050405020304" pitchFamily="18" charset="0"/>
                <a:cs typeface="B Zar" panose="00000400000000000000" pitchFamily="2" charset="-78"/>
              </a:rPr>
              <a:t>/نظام نامه</a:t>
            </a:r>
            <a:r>
              <a:rPr lang="fa-IR" sz="2400" dirty="0" smtClean="0">
                <a:latin typeface="Times New Roman" panose="02020603050405020304" pitchFamily="18" charset="0"/>
                <a:ea typeface="Times New Roman" panose="02020603050405020304" pitchFamily="18" charset="0"/>
                <a:cs typeface="B Zar" panose="00000400000000000000" pitchFamily="2" charset="-78"/>
              </a:rPr>
              <a:t> </a:t>
            </a:r>
            <a:r>
              <a:rPr lang="fa-IR" sz="2400" dirty="0">
                <a:latin typeface="Times New Roman" panose="02020603050405020304" pitchFamily="18" charset="0"/>
                <a:ea typeface="Times New Roman" panose="02020603050405020304" pitchFamily="18" charset="0"/>
                <a:cs typeface="B Zar" panose="00000400000000000000" pitchFamily="2" charset="-78"/>
              </a:rPr>
              <a:t>به مقرراتی گفته </a:t>
            </a:r>
            <a:r>
              <a:rPr lang="fa-IR" sz="2400" dirty="0" err="1">
                <a:latin typeface="Times New Roman" panose="02020603050405020304" pitchFamily="18" charset="0"/>
                <a:ea typeface="Times New Roman" panose="02020603050405020304" pitchFamily="18" charset="0"/>
                <a:cs typeface="B Zar" panose="00000400000000000000" pitchFamily="2" charset="-78"/>
              </a:rPr>
              <a:t>می‌شود</a:t>
            </a:r>
            <a:r>
              <a:rPr lang="fa-IR" sz="2400" dirty="0">
                <a:latin typeface="Times New Roman" panose="02020603050405020304" pitchFamily="18" charset="0"/>
                <a:ea typeface="Times New Roman" panose="02020603050405020304" pitchFamily="18" charset="0"/>
                <a:cs typeface="B Zar" panose="00000400000000000000" pitchFamily="2" charset="-78"/>
              </a:rPr>
              <a:t> که مقامات </a:t>
            </a:r>
            <a:r>
              <a:rPr lang="fa-IR" sz="2400" dirty="0" smtClean="0">
                <a:latin typeface="Times New Roman" panose="02020603050405020304" pitchFamily="18" charset="0"/>
                <a:ea typeface="Times New Roman" panose="02020603050405020304" pitchFamily="18" charset="0"/>
                <a:cs typeface="B Zar" panose="00000400000000000000" pitchFamily="2" charset="-78"/>
              </a:rPr>
              <a:t>صلاحیت دار </a:t>
            </a:r>
            <a:r>
              <a:rPr lang="fa-IR" sz="2400" dirty="0">
                <a:latin typeface="Times New Roman" panose="02020603050405020304" pitchFamily="18" charset="0"/>
                <a:ea typeface="Times New Roman" panose="02020603050405020304" pitchFamily="18" charset="0"/>
                <a:cs typeface="B Zar" panose="00000400000000000000" pitchFamily="2" charset="-78"/>
              </a:rPr>
              <a:t>(مانند وزیر و شهردار) وضع و در معرض اجرا </a:t>
            </a:r>
            <a:r>
              <a:rPr lang="fa-IR" sz="2400" dirty="0" err="1">
                <a:latin typeface="Times New Roman" panose="02020603050405020304" pitchFamily="18" charset="0"/>
                <a:ea typeface="Times New Roman" panose="02020603050405020304" pitchFamily="18" charset="0"/>
                <a:cs typeface="B Zar" panose="00000400000000000000" pitchFamily="2" charset="-78"/>
              </a:rPr>
              <a:t>می‌گذارند</a:t>
            </a:r>
            <a:r>
              <a:rPr lang="fa-IR" sz="2400" dirty="0">
                <a:latin typeface="Times New Roman" panose="02020603050405020304" pitchFamily="18" charset="0"/>
                <a:ea typeface="Times New Roman" panose="02020603050405020304" pitchFamily="18" charset="0"/>
                <a:cs typeface="B Zar" panose="00000400000000000000" pitchFamily="2" charset="-78"/>
              </a:rPr>
              <a:t>. خواه هدف آن تسهیل اجرا و تشریح قانونی از قوانین موضوعه باشد؛ خواه در مواردی باشد که اساساً قانونی وضع </a:t>
            </a:r>
            <a:r>
              <a:rPr lang="fa-IR" sz="2400" dirty="0" smtClean="0">
                <a:latin typeface="Times New Roman" panose="02020603050405020304" pitchFamily="18" charset="0"/>
                <a:ea typeface="Times New Roman" panose="02020603050405020304" pitchFamily="18" charset="0"/>
                <a:cs typeface="B Zar" panose="00000400000000000000" pitchFamily="2" charset="-78"/>
              </a:rPr>
              <a:t>نشده است. </a:t>
            </a:r>
            <a:endParaRPr lang="en-US" sz="2400" dirty="0">
              <a:latin typeface="Times New Roman" panose="02020603050405020304" pitchFamily="18" charset="0"/>
              <a:ea typeface="Times New Roman" panose="02020603050405020304" pitchFamily="18" charset="0"/>
              <a:cs typeface="B Zar" panose="00000400000000000000" pitchFamily="2" charset="-78"/>
            </a:endParaRPr>
          </a:p>
          <a:p>
            <a:pPr marL="342900" indent="-342900" algn="just" rtl="1">
              <a:buFont typeface="Arial" panose="020B0604020202020204" pitchFamily="34" charset="0"/>
              <a:buChar char="•"/>
            </a:pPr>
            <a:r>
              <a:rPr lang="fa-IR" sz="2400" dirty="0" smtClean="0">
                <a:latin typeface="Times New Roman" panose="02020603050405020304" pitchFamily="18" charset="0"/>
                <a:ea typeface="Times New Roman" panose="02020603050405020304" pitchFamily="18" charset="0"/>
                <a:cs typeface="B Zar" panose="00000400000000000000" pitchFamily="2" charset="-78"/>
              </a:rPr>
              <a:t>تفاوت </a:t>
            </a:r>
            <a:r>
              <a:rPr lang="fa-IR" sz="2400" dirty="0">
                <a:latin typeface="Times New Roman" panose="02020603050405020304" pitchFamily="18" charset="0"/>
                <a:ea typeface="Times New Roman" panose="02020603050405020304" pitchFamily="18" charset="0"/>
                <a:cs typeface="B Zar" panose="00000400000000000000" pitchFamily="2" charset="-78"/>
              </a:rPr>
              <a:t>اساسی قانون و </a:t>
            </a:r>
            <a:r>
              <a:rPr lang="fa-IR" sz="2400" dirty="0" err="1">
                <a:latin typeface="Times New Roman" panose="02020603050405020304" pitchFamily="18" charset="0"/>
                <a:ea typeface="Times New Roman" panose="02020603050405020304" pitchFamily="18" charset="0"/>
                <a:cs typeface="B Zar" panose="00000400000000000000" pitchFamily="2" charset="-78"/>
              </a:rPr>
              <a:t>آیین‌نامه</a:t>
            </a:r>
            <a:r>
              <a:rPr lang="fa-IR" sz="2400" dirty="0">
                <a:latin typeface="Times New Roman" panose="02020603050405020304" pitchFamily="18" charset="0"/>
                <a:ea typeface="Times New Roman" panose="02020603050405020304" pitchFamily="18" charset="0"/>
                <a:cs typeface="B Zar" panose="00000400000000000000" pitchFamily="2" charset="-78"/>
              </a:rPr>
              <a:t> در مراجع </a:t>
            </a:r>
            <a:r>
              <a:rPr lang="fa-IR" sz="2400" dirty="0" err="1" smtClean="0">
                <a:latin typeface="Times New Roman" panose="02020603050405020304" pitchFamily="18" charset="0"/>
                <a:ea typeface="Times New Roman" panose="02020603050405020304" pitchFamily="18" charset="0"/>
                <a:cs typeface="B Zar" panose="00000400000000000000" pitchFamily="2" charset="-78"/>
              </a:rPr>
              <a:t>تصویب‌کننده</a:t>
            </a:r>
            <a:r>
              <a:rPr lang="fa-IR" sz="2400" dirty="0" smtClean="0">
                <a:latin typeface="Times New Roman" panose="02020603050405020304" pitchFamily="18" charset="0"/>
                <a:ea typeface="Times New Roman" panose="02020603050405020304" pitchFamily="18" charset="0"/>
                <a:cs typeface="B Zar" panose="00000400000000000000" pitchFamily="2" charset="-78"/>
              </a:rPr>
              <a:t> </a:t>
            </a:r>
            <a:r>
              <a:rPr lang="fa-IR" sz="2400" dirty="0" err="1">
                <a:latin typeface="Times New Roman" panose="02020603050405020304" pitchFamily="18" charset="0"/>
                <a:ea typeface="Times New Roman" panose="02020603050405020304" pitchFamily="18" charset="0"/>
                <a:cs typeface="B Zar" panose="00000400000000000000" pitchFamily="2" charset="-78"/>
              </a:rPr>
              <a:t>آن‌ها</a:t>
            </a:r>
            <a:r>
              <a:rPr lang="fa-IR" sz="2400" dirty="0">
                <a:latin typeface="Times New Roman" panose="02020603050405020304" pitchFamily="18" charset="0"/>
                <a:ea typeface="Times New Roman" panose="02020603050405020304" pitchFamily="18" charset="0"/>
                <a:cs typeface="B Zar" panose="00000400000000000000" pitchFamily="2" charset="-78"/>
              </a:rPr>
              <a:t> است؛ به </a:t>
            </a:r>
            <a:r>
              <a:rPr lang="fa-IR" sz="2400" dirty="0" err="1">
                <a:latin typeface="Times New Roman" panose="02020603050405020304" pitchFamily="18" charset="0"/>
                <a:ea typeface="Times New Roman" panose="02020603050405020304" pitchFamily="18" charset="0"/>
                <a:cs typeface="B Zar" panose="00000400000000000000" pitchFamily="2" charset="-78"/>
              </a:rPr>
              <a:t>طوری‌که</a:t>
            </a:r>
            <a:r>
              <a:rPr lang="fa-IR" sz="2400" dirty="0">
                <a:latin typeface="Times New Roman" panose="02020603050405020304" pitchFamily="18" charset="0"/>
                <a:ea typeface="Times New Roman" panose="02020603050405020304" pitchFamily="18" charset="0"/>
                <a:cs typeface="B Zar" panose="00000400000000000000" pitchFamily="2" charset="-78"/>
              </a:rPr>
              <a:t> قانون از مجاری مجالس </a:t>
            </a:r>
            <a:r>
              <a:rPr lang="fa-IR" sz="2400" dirty="0" smtClean="0">
                <a:latin typeface="Times New Roman" panose="02020603050405020304" pitchFamily="18" charset="0"/>
                <a:ea typeface="Times New Roman" panose="02020603050405020304" pitchFamily="18" charset="0"/>
                <a:cs typeface="B Zar" panose="00000400000000000000" pitchFamily="2" charset="-78"/>
              </a:rPr>
              <a:t>تصویب </a:t>
            </a:r>
            <a:r>
              <a:rPr lang="fa-IR" sz="2400" dirty="0" err="1">
                <a:latin typeface="Times New Roman" panose="02020603050405020304" pitchFamily="18" charset="0"/>
                <a:ea typeface="Times New Roman" panose="02020603050405020304" pitchFamily="18" charset="0"/>
                <a:cs typeface="B Zar" panose="00000400000000000000" pitchFamily="2" charset="-78"/>
              </a:rPr>
              <a:t>می‌گردد</a:t>
            </a:r>
            <a:r>
              <a:rPr lang="fa-IR" sz="2400" dirty="0">
                <a:latin typeface="Times New Roman" panose="02020603050405020304" pitchFamily="18" charset="0"/>
                <a:ea typeface="Times New Roman" panose="02020603050405020304" pitchFamily="18" charset="0"/>
                <a:cs typeface="B Zar" panose="00000400000000000000" pitchFamily="2" charset="-78"/>
              </a:rPr>
              <a:t>، ولی </a:t>
            </a:r>
            <a:r>
              <a:rPr lang="fa-IR" sz="2400" dirty="0" err="1">
                <a:latin typeface="Times New Roman" panose="02020603050405020304" pitchFamily="18" charset="0"/>
                <a:ea typeface="Times New Roman" panose="02020603050405020304" pitchFamily="18" charset="0"/>
                <a:cs typeface="B Zar" panose="00000400000000000000" pitchFamily="2" charset="-78"/>
              </a:rPr>
              <a:t>آیین‌نامه</a:t>
            </a:r>
            <a:r>
              <a:rPr lang="fa-IR" sz="2400" dirty="0">
                <a:latin typeface="Times New Roman" panose="02020603050405020304" pitchFamily="18" charset="0"/>
                <a:ea typeface="Times New Roman" panose="02020603050405020304" pitchFamily="18" charset="0"/>
                <a:cs typeface="B Zar" panose="00000400000000000000" pitchFamily="2" charset="-78"/>
              </a:rPr>
              <a:t> توسط </a:t>
            </a:r>
            <a:r>
              <a:rPr lang="fa-IR" sz="2400" dirty="0" err="1">
                <a:latin typeface="Times New Roman" panose="02020603050405020304" pitchFamily="18" charset="0"/>
                <a:ea typeface="Times New Roman" panose="02020603050405020304" pitchFamily="18" charset="0"/>
                <a:cs typeface="B Zar" panose="00000400000000000000" pitchFamily="2" charset="-78"/>
              </a:rPr>
              <a:t>سازمان‌های</a:t>
            </a:r>
            <a:r>
              <a:rPr lang="fa-IR" sz="2400" dirty="0">
                <a:latin typeface="Times New Roman" panose="02020603050405020304" pitchFamily="18" charset="0"/>
                <a:ea typeface="Times New Roman" panose="02020603050405020304" pitchFamily="18" charset="0"/>
                <a:cs typeface="B Zar" panose="00000400000000000000" pitchFamily="2" charset="-78"/>
              </a:rPr>
              <a:t> دولتی مصوب </a:t>
            </a:r>
            <a:r>
              <a:rPr lang="fa-IR" sz="2400" dirty="0" err="1">
                <a:latin typeface="Times New Roman" panose="02020603050405020304" pitchFamily="18" charset="0"/>
                <a:ea typeface="Times New Roman" panose="02020603050405020304" pitchFamily="18" charset="0"/>
                <a:cs typeface="B Zar" panose="00000400000000000000" pitchFamily="2" charset="-78"/>
              </a:rPr>
              <a:t>می‌گردد</a:t>
            </a:r>
            <a:r>
              <a:rPr lang="fa-IR" sz="2400" dirty="0">
                <a:latin typeface="Times New Roman" panose="02020603050405020304" pitchFamily="18" charset="0"/>
                <a:ea typeface="Times New Roman" panose="02020603050405020304" pitchFamily="18" charset="0"/>
                <a:cs typeface="B Zar" panose="00000400000000000000" pitchFamily="2" charset="-78"/>
              </a:rPr>
              <a:t>؛ </a:t>
            </a:r>
            <a:endParaRPr lang="fa-IR" sz="2400" dirty="0" smtClean="0">
              <a:latin typeface="Times New Roman" panose="02020603050405020304" pitchFamily="18" charset="0"/>
              <a:ea typeface="Times New Roman" panose="02020603050405020304" pitchFamily="18" charset="0"/>
              <a:cs typeface="B Zar" panose="00000400000000000000" pitchFamily="2" charset="-78"/>
            </a:endParaRPr>
          </a:p>
          <a:p>
            <a:pPr marL="342900" indent="-342900" algn="just" rtl="1">
              <a:buFont typeface="Arial" panose="020B0604020202020204" pitchFamily="34" charset="0"/>
              <a:buChar char="•"/>
            </a:pPr>
            <a:r>
              <a:rPr lang="fa-IR" sz="2400" dirty="0" smtClean="0">
                <a:latin typeface="Times New Roman" panose="02020603050405020304" pitchFamily="18" charset="0"/>
                <a:ea typeface="Times New Roman" panose="02020603050405020304" pitchFamily="18" charset="0"/>
                <a:cs typeface="B Zar" panose="00000400000000000000" pitchFamily="2" charset="-78"/>
              </a:rPr>
              <a:t>ابطال </a:t>
            </a:r>
            <a:r>
              <a:rPr lang="fa-IR" sz="2400" dirty="0" err="1">
                <a:latin typeface="Times New Roman" panose="02020603050405020304" pitchFamily="18" charset="0"/>
                <a:ea typeface="Times New Roman" panose="02020603050405020304" pitchFamily="18" charset="0"/>
                <a:cs typeface="B Zar" panose="00000400000000000000" pitchFamily="2" charset="-78"/>
              </a:rPr>
              <a:t>آیین‌نامه‌های</a:t>
            </a:r>
            <a:r>
              <a:rPr lang="fa-IR" sz="2400" dirty="0">
                <a:latin typeface="Times New Roman" panose="02020603050405020304" pitchFamily="18" charset="0"/>
                <a:ea typeface="Times New Roman" panose="02020603050405020304" pitchFamily="18" charset="0"/>
                <a:cs typeface="B Zar" panose="00000400000000000000" pitchFamily="2" charset="-78"/>
              </a:rPr>
              <a:t> مغایر با قانون با دیوان عدالت اداری است.</a:t>
            </a:r>
            <a:endParaRPr lang="en-US" sz="2400" dirty="0">
              <a:effectLst/>
              <a:latin typeface="Times New Roman" panose="02020603050405020304" pitchFamily="18" charset="0"/>
              <a:ea typeface="Times New Roman" panose="02020603050405020304" pitchFamily="18" charset="0"/>
              <a:cs typeface="B Zar" panose="00000400000000000000" pitchFamily="2" charset="-78"/>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4131" y="1376499"/>
            <a:ext cx="2057400" cy="2057400"/>
          </a:xfrm>
          <a:prstGeom prst="rect">
            <a:avLst/>
          </a:prstGeom>
        </p:spPr>
      </p:pic>
      <p:sp>
        <p:nvSpPr>
          <p:cNvPr id="4" name="Footer Placeholder 3"/>
          <p:cNvSpPr>
            <a:spLocks noGrp="1"/>
          </p:cNvSpPr>
          <p:nvPr>
            <p:ph type="ftr" sz="quarter" idx="11"/>
          </p:nvPr>
        </p:nvSpPr>
        <p:spPr/>
        <p:txBody>
          <a:bodyPr/>
          <a:lstStyle/>
          <a:p>
            <a:r>
              <a:rPr lang="fa-IR" smtClean="0"/>
              <a:t>مهدی علی گل    </a:t>
            </a:r>
            <a:r>
              <a:rPr lang="en-US" smtClean="0"/>
              <a:t>www.asahse.ir</a:t>
            </a:r>
            <a:endParaRPr lang="en-US"/>
          </a:p>
        </p:txBody>
      </p:sp>
      <p:sp>
        <p:nvSpPr>
          <p:cNvPr id="5" name="Slide Number Placeholder 4"/>
          <p:cNvSpPr>
            <a:spLocks noGrp="1"/>
          </p:cNvSpPr>
          <p:nvPr>
            <p:ph type="sldNum" sz="quarter" idx="12"/>
          </p:nvPr>
        </p:nvSpPr>
        <p:spPr/>
        <p:txBody>
          <a:bodyPr/>
          <a:lstStyle/>
          <a:p>
            <a:fld id="{F8430912-B434-4044-A643-0469727BA55B}" type="slidenum">
              <a:rPr lang="en-US" smtClean="0"/>
              <a:t>10</a:t>
            </a:fld>
            <a:endParaRPr lang="en-US"/>
          </a:p>
        </p:txBody>
      </p:sp>
    </p:spTree>
    <p:extLst>
      <p:ext uri="{BB962C8B-B14F-4D97-AF65-F5344CB8AC3E}">
        <p14:creationId xmlns:p14="http://schemas.microsoft.com/office/powerpoint/2010/main" val="3015146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1656" y="1504988"/>
            <a:ext cx="1743685" cy="1743685"/>
          </a:xfrm>
          <a:prstGeom prst="rect">
            <a:avLst/>
          </a:prstGeom>
        </p:spPr>
      </p:pic>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259761" y="193996"/>
            <a:ext cx="8624477" cy="1211614"/>
          </a:xfrm>
          <a:prstGeom prst="rect">
            <a:avLst/>
          </a:prstGeom>
        </p:spPr>
        <p:txBody>
          <a:bodyPr wrap="none">
            <a:spAutoFit/>
          </a:bodyPr>
          <a:lstStyle/>
          <a:p>
            <a:pPr algn="ctr" rtl="1">
              <a:lnSpc>
                <a:spcPct val="115000"/>
              </a:lnSpc>
              <a:spcAft>
                <a:spcPts val="1000"/>
              </a:spcAft>
            </a:pPr>
            <a:r>
              <a:rPr lang="fa-IR"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دستورالعمل ها/ </a:t>
            </a:r>
            <a:r>
              <a:rPr lang="fa-IR" sz="2800" b="1" kern="0" dirty="0" err="1">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دستورکار</a:t>
            </a:r>
            <a:r>
              <a:rPr lang="fa-IR"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/روش </a:t>
            </a:r>
            <a:r>
              <a:rPr lang="fa-IR"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استاندارد/ضوابط/بخشنامه/شیوه نامه</a:t>
            </a:r>
            <a:endParaRPr lang="fa-IR"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15000"/>
              </a:lnSpc>
              <a:spcAft>
                <a:spcPts val="1000"/>
              </a:spcAft>
            </a:pPr>
            <a:r>
              <a:rPr lang="en-US"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(codes of practices/work </a:t>
            </a:r>
            <a:r>
              <a:rPr lang="en-US"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methods/standards)</a:t>
            </a:r>
            <a:endParaRPr lang="en-US"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2" name="Rectangle 1"/>
          <p:cNvSpPr/>
          <p:nvPr/>
        </p:nvSpPr>
        <p:spPr>
          <a:xfrm>
            <a:off x="914400" y="1549776"/>
            <a:ext cx="5118099" cy="2781018"/>
          </a:xfrm>
          <a:prstGeom prst="rect">
            <a:avLst/>
          </a:prstGeom>
        </p:spPr>
        <p:txBody>
          <a:bodyPr wrap="square">
            <a:spAutoFit/>
          </a:bodyPr>
          <a:lstStyle/>
          <a:p>
            <a:pPr algn="just" rtl="1">
              <a:lnSpc>
                <a:spcPct val="107000"/>
              </a:lnSpc>
              <a:spcBef>
                <a:spcPts val="600"/>
              </a:spcBef>
              <a:spcAft>
                <a:spcPts val="0"/>
              </a:spcAft>
            </a:pPr>
            <a:r>
              <a:rPr lang="fa-IR" sz="2400" dirty="0" smtClean="0">
                <a:latin typeface="Times New Roman" panose="02020603050405020304" pitchFamily="18" charset="0"/>
                <a:ea typeface="Times New Roman" panose="02020603050405020304" pitchFamily="18" charset="0"/>
                <a:cs typeface="B Zar" panose="00000400000000000000" pitchFamily="2" charset="-78"/>
              </a:rPr>
              <a:t>به </a:t>
            </a:r>
            <a:r>
              <a:rPr lang="fa-IR" sz="2400" dirty="0">
                <a:latin typeface="Times New Roman" panose="02020603050405020304" pitchFamily="18" charset="0"/>
                <a:ea typeface="Times New Roman" panose="02020603050405020304" pitchFamily="18" charset="0"/>
                <a:cs typeface="B Zar" panose="00000400000000000000" pitchFamily="2" charset="-78"/>
              </a:rPr>
              <a:t>دستوراتی گفته می شود که </a:t>
            </a:r>
            <a:r>
              <a:rPr lang="fa-IR" sz="2400" dirty="0" smtClean="0">
                <a:latin typeface="Times New Roman" panose="02020603050405020304" pitchFamily="18" charset="0"/>
                <a:ea typeface="Times New Roman" panose="02020603050405020304" pitchFamily="18" charset="0"/>
                <a:cs typeface="B Zar" panose="00000400000000000000" pitchFamily="2" charset="-78"/>
              </a:rPr>
              <a:t>رؤسای </a:t>
            </a:r>
            <a:r>
              <a:rPr lang="fa-IR" sz="2400" dirty="0">
                <a:latin typeface="Times New Roman" panose="02020603050405020304" pitchFamily="18" charset="0"/>
                <a:ea typeface="Times New Roman" panose="02020603050405020304" pitchFamily="18" charset="0"/>
                <a:cs typeface="B Zar" panose="00000400000000000000" pitchFamily="2" charset="-78"/>
              </a:rPr>
              <a:t>دستگاه </a:t>
            </a:r>
            <a:r>
              <a:rPr lang="fa-IR" sz="2400" dirty="0" smtClean="0">
                <a:latin typeface="Times New Roman" panose="02020603050405020304" pitchFamily="18" charset="0"/>
                <a:ea typeface="Times New Roman" panose="02020603050405020304" pitchFamily="18" charset="0"/>
                <a:cs typeface="B Zar" panose="00000400000000000000" pitchFamily="2" charset="-78"/>
              </a:rPr>
              <a:t>ها </a:t>
            </a:r>
            <a:r>
              <a:rPr lang="fa-IR" sz="2400" dirty="0">
                <a:latin typeface="Times New Roman" panose="02020603050405020304" pitchFamily="18" charset="0"/>
                <a:ea typeface="Times New Roman" panose="02020603050405020304" pitchFamily="18" charset="0"/>
                <a:cs typeface="B Zar" panose="00000400000000000000" pitchFamily="2" charset="-78"/>
              </a:rPr>
              <a:t>خطاب به همکاران قلمرو مأموریت خود، </a:t>
            </a:r>
            <a:r>
              <a:rPr lang="fa-IR" sz="2400" dirty="0" smtClean="0">
                <a:latin typeface="Times New Roman" panose="02020603050405020304" pitchFamily="18" charset="0"/>
                <a:ea typeface="Times New Roman" panose="02020603050405020304" pitchFamily="18" charset="0"/>
                <a:cs typeface="B Zar" panose="00000400000000000000" pitchFamily="2" charset="-78"/>
              </a:rPr>
              <a:t>در مقام </a:t>
            </a:r>
            <a:r>
              <a:rPr lang="fa-IR" sz="2400" dirty="0">
                <a:latin typeface="Times New Roman" panose="02020603050405020304" pitchFamily="18" charset="0"/>
                <a:ea typeface="Times New Roman" panose="02020603050405020304" pitchFamily="18" charset="0"/>
                <a:cs typeface="B Zar" panose="00000400000000000000" pitchFamily="2" charset="-78"/>
              </a:rPr>
              <a:t>تفسیر و بیان شیوه اجرای </a:t>
            </a:r>
            <a:r>
              <a:rPr lang="fa-IR" sz="2400" dirty="0" smtClean="0">
                <a:latin typeface="Times New Roman" panose="02020603050405020304" pitchFamily="18" charset="0"/>
                <a:ea typeface="Times New Roman" panose="02020603050405020304" pitchFamily="18" charset="0"/>
                <a:cs typeface="B Zar" panose="00000400000000000000" pitchFamily="2" charset="-78"/>
              </a:rPr>
              <a:t>قوانین و آیین نامه ها و </a:t>
            </a:r>
            <a:r>
              <a:rPr lang="fa-IR" sz="2400" dirty="0">
                <a:latin typeface="Times New Roman" panose="02020603050405020304" pitchFamily="18" charset="0"/>
                <a:ea typeface="Times New Roman" panose="02020603050405020304" pitchFamily="18" charset="0"/>
                <a:cs typeface="B Zar" panose="00000400000000000000" pitchFamily="2" charset="-78"/>
              </a:rPr>
              <a:t>یا به منظور حسن اجراء و تنظیم امور داخلی صادر می نمایند. </a:t>
            </a:r>
            <a:endParaRPr lang="en-US" sz="2400" dirty="0">
              <a:latin typeface="Times New Roman" panose="02020603050405020304" pitchFamily="18" charset="0"/>
              <a:ea typeface="Times New Roman" panose="02020603050405020304" pitchFamily="18" charset="0"/>
              <a:cs typeface="B Zar" panose="00000400000000000000" pitchFamily="2" charset="-78"/>
            </a:endParaRPr>
          </a:p>
          <a:p>
            <a:pPr algn="just" rtl="1"/>
            <a:r>
              <a:rPr lang="fa-IR" sz="2400" dirty="0" smtClean="0">
                <a:latin typeface="Times New Roman" panose="02020603050405020304" pitchFamily="18" charset="0"/>
                <a:ea typeface="Times New Roman" panose="02020603050405020304" pitchFamily="18" charset="0"/>
                <a:cs typeface="B Zar" panose="00000400000000000000" pitchFamily="2" charset="-78"/>
              </a:rPr>
              <a:t>به عبارت دیگر، </a:t>
            </a:r>
            <a:r>
              <a:rPr lang="fa-IR" sz="2400" dirty="0" smtClean="0">
                <a:effectLst/>
                <a:latin typeface="Times New Roman" panose="02020603050405020304" pitchFamily="18" charset="0"/>
                <a:ea typeface="Times New Roman" panose="02020603050405020304" pitchFamily="18" charset="0"/>
                <a:cs typeface="B Zar" panose="00000400000000000000" pitchFamily="2" charset="-78"/>
              </a:rPr>
              <a:t>مقرراتی که شرح می دهد فرآیندهای اختصاصی دقیقاً با چه شرایط و ویژگی </a:t>
            </a:r>
            <a:r>
              <a:rPr lang="fa-IR" sz="2400" dirty="0" err="1" smtClean="0">
                <a:effectLst/>
                <a:latin typeface="Times New Roman" panose="02020603050405020304" pitchFamily="18" charset="0"/>
                <a:ea typeface="Times New Roman" panose="02020603050405020304" pitchFamily="18" charset="0"/>
                <a:cs typeface="B Zar" panose="00000400000000000000" pitchFamily="2" charset="-78"/>
              </a:rPr>
              <a:t>هایی</a:t>
            </a:r>
            <a:r>
              <a:rPr lang="fa-IR" sz="2400" dirty="0" smtClean="0">
                <a:effectLst/>
                <a:latin typeface="Times New Roman" panose="02020603050405020304" pitchFamily="18" charset="0"/>
                <a:ea typeface="Times New Roman" panose="02020603050405020304" pitchFamily="18" charset="0"/>
                <a:cs typeface="B Zar" panose="00000400000000000000" pitchFamily="2" charset="-78"/>
              </a:rPr>
              <a:t> انجام شوند. </a:t>
            </a:r>
            <a:endParaRPr lang="en-US" sz="2400" dirty="0">
              <a:effectLst/>
              <a:latin typeface="Times New Roman" panose="02020603050405020304" pitchFamily="18" charset="0"/>
              <a:ea typeface="Times New Roman" panose="02020603050405020304" pitchFamily="18" charset="0"/>
              <a:cs typeface="B Zar" panose="00000400000000000000" pitchFamily="2" charset="-78"/>
            </a:endParaRPr>
          </a:p>
        </p:txBody>
      </p:sp>
      <p:sp>
        <p:nvSpPr>
          <p:cNvPr id="5" name="Footer Placeholder 4"/>
          <p:cNvSpPr>
            <a:spLocks noGrp="1"/>
          </p:cNvSpPr>
          <p:nvPr>
            <p:ph type="ftr" sz="quarter" idx="11"/>
          </p:nvPr>
        </p:nvSpPr>
        <p:spPr/>
        <p:txBody>
          <a:bodyPr/>
          <a:lstStyle/>
          <a:p>
            <a:r>
              <a:rPr lang="fa-IR" smtClean="0"/>
              <a:t>مهدی علی گل    </a:t>
            </a:r>
            <a:r>
              <a:rPr lang="en-US" smtClean="0"/>
              <a:t>www.asahse.ir</a:t>
            </a:r>
            <a:endParaRPr lang="en-US"/>
          </a:p>
        </p:txBody>
      </p:sp>
      <p:sp>
        <p:nvSpPr>
          <p:cNvPr id="7" name="Slide Number Placeholder 6"/>
          <p:cNvSpPr>
            <a:spLocks noGrp="1"/>
          </p:cNvSpPr>
          <p:nvPr>
            <p:ph type="sldNum" sz="quarter" idx="12"/>
          </p:nvPr>
        </p:nvSpPr>
        <p:spPr/>
        <p:txBody>
          <a:bodyPr/>
          <a:lstStyle/>
          <a:p>
            <a:fld id="{F8430912-B434-4044-A643-0469727BA55B}" type="slidenum">
              <a:rPr lang="en-US" smtClean="0"/>
              <a:t>11</a:t>
            </a:fld>
            <a:endParaRPr lang="en-US"/>
          </a:p>
        </p:txBody>
      </p:sp>
    </p:spTree>
    <p:extLst>
      <p:ext uri="{BB962C8B-B14F-4D97-AF65-F5344CB8AC3E}">
        <p14:creationId xmlns:p14="http://schemas.microsoft.com/office/powerpoint/2010/main" val="709192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2836206" y="498796"/>
            <a:ext cx="2891494" cy="587853"/>
          </a:xfrm>
          <a:prstGeom prst="rect">
            <a:avLst/>
          </a:prstGeom>
        </p:spPr>
        <p:txBody>
          <a:bodyPr wrap="square">
            <a:spAutoFit/>
          </a:bodyPr>
          <a:lstStyle/>
          <a:p>
            <a:pPr algn="ctr" rtl="1">
              <a:lnSpc>
                <a:spcPct val="115000"/>
              </a:lnSpc>
              <a:spcAft>
                <a:spcPts val="1000"/>
              </a:spcAft>
            </a:pPr>
            <a:r>
              <a:rPr lang="fa-IR" sz="2800" b="1" kern="0" dirty="0" err="1"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راهنماها</a:t>
            </a:r>
            <a:r>
              <a:rPr lang="en-US"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a:t>
            </a:r>
            <a:r>
              <a:rPr lang="en-US" sz="2800" b="1" kern="0" dirty="0" err="1"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guidlines</a:t>
            </a:r>
            <a:r>
              <a:rPr lang="en-US"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a:t>
            </a:r>
            <a:endParaRPr lang="en-US"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2" name="Rectangle 1"/>
          <p:cNvSpPr/>
          <p:nvPr/>
        </p:nvSpPr>
        <p:spPr>
          <a:xfrm>
            <a:off x="2421403" y="3975476"/>
            <a:ext cx="3721099" cy="1384995"/>
          </a:xfrm>
          <a:prstGeom prst="rect">
            <a:avLst/>
          </a:prstGeom>
        </p:spPr>
        <p:txBody>
          <a:bodyPr wrap="square">
            <a:spAutoFit/>
          </a:bodyPr>
          <a:lstStyle/>
          <a:p>
            <a:pPr algn="just" rtl="1"/>
            <a:r>
              <a:rPr lang="fa-IR" sz="2800" dirty="0" smtClean="0">
                <a:effectLst/>
                <a:latin typeface="Times New Roman" panose="02020603050405020304" pitchFamily="18" charset="0"/>
                <a:ea typeface="Times New Roman" panose="02020603050405020304" pitchFamily="18" charset="0"/>
                <a:cs typeface="B Zar" panose="00000400000000000000" pitchFamily="2" charset="-78"/>
              </a:rPr>
              <a:t>شرحی مفصل بر دستورالعمل ها</a:t>
            </a:r>
            <a:r>
              <a:rPr lang="fa-IR" sz="2800" dirty="0" smtClean="0">
                <a:latin typeface="Times New Roman" panose="02020603050405020304" pitchFamily="18" charset="0"/>
                <a:ea typeface="Times New Roman" panose="02020603050405020304" pitchFamily="18" charset="0"/>
                <a:cs typeface="B Zar" panose="00000400000000000000" pitchFamily="2" charset="-78"/>
              </a:rPr>
              <a:t> و استانداردها که در فهم کامل آنها کمک و راهنمایی می کند.</a:t>
            </a:r>
            <a:endParaRPr lang="en-US" sz="2800" dirty="0">
              <a:effectLst/>
              <a:latin typeface="Times New Roman" panose="02020603050405020304" pitchFamily="18" charset="0"/>
              <a:ea typeface="Times New Roman" panose="02020603050405020304" pitchFamily="18" charset="0"/>
              <a:cs typeface="B Zar" panose="00000400000000000000" pitchFamily="2" charset="-78"/>
            </a:endParaRPr>
          </a:p>
        </p:txBody>
      </p:sp>
      <p:pic>
        <p:nvPicPr>
          <p:cNvPr id="7170" name="Picture 2" descr="http://www.pcds.org.uk/ee/images/made/ee/images/uploads/news/Guideline_Icon_175_175.jpg"/>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r="4655" b="4092"/>
          <a:stretch/>
        </p:blipFill>
        <p:spPr bwMode="auto">
          <a:xfrm>
            <a:off x="3305257" y="1495477"/>
            <a:ext cx="1953392" cy="196494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fa-IR" smtClean="0"/>
              <a:t>مهدی علی گل    </a:t>
            </a:r>
            <a:r>
              <a:rPr lang="en-US" smtClean="0"/>
              <a:t>www.asahse.ir</a:t>
            </a:r>
            <a:endParaRPr lang="en-US"/>
          </a:p>
        </p:txBody>
      </p:sp>
      <p:sp>
        <p:nvSpPr>
          <p:cNvPr id="5" name="Slide Number Placeholder 4"/>
          <p:cNvSpPr>
            <a:spLocks noGrp="1"/>
          </p:cNvSpPr>
          <p:nvPr>
            <p:ph type="sldNum" sz="quarter" idx="12"/>
          </p:nvPr>
        </p:nvSpPr>
        <p:spPr/>
        <p:txBody>
          <a:bodyPr/>
          <a:lstStyle/>
          <a:p>
            <a:fld id="{F8430912-B434-4044-A643-0469727BA55B}" type="slidenum">
              <a:rPr lang="en-US" smtClean="0"/>
              <a:t>12</a:t>
            </a:fld>
            <a:endParaRPr lang="en-US"/>
          </a:p>
        </p:txBody>
      </p:sp>
    </p:spTree>
    <p:extLst>
      <p:ext uri="{BB962C8B-B14F-4D97-AF65-F5344CB8AC3E}">
        <p14:creationId xmlns:p14="http://schemas.microsoft.com/office/powerpoint/2010/main" val="1420526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8344"/>
            <a:ext cx="7772400" cy="2387600"/>
          </a:xfrm>
        </p:spPr>
        <p:txBody>
          <a:bodyPr>
            <a:normAutofit fontScale="90000"/>
          </a:bodyPr>
          <a:lstStyle/>
          <a:p>
            <a:r>
              <a:rPr lang="fa-IR" b="1" dirty="0" smtClean="0">
                <a:cs typeface="B Zar" panose="00000400000000000000" pitchFamily="2" charset="-78"/>
              </a:rPr>
              <a:t>قوانین، مقررات، استانداردهای ایمنی و بهداشت جمهوری اسلامی ایران</a:t>
            </a:r>
            <a:endParaRPr lang="en-US" b="1" dirty="0">
              <a:cs typeface="B Zar" panose="00000400000000000000" pitchFamily="2" charset="-78"/>
            </a:endParaRPr>
          </a:p>
        </p:txBody>
      </p:sp>
      <p:sp>
        <p:nvSpPr>
          <p:cNvPr id="4" name="Rectangle 3"/>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 name="Footer Placeholder 2"/>
          <p:cNvSpPr>
            <a:spLocks noGrp="1"/>
          </p:cNvSpPr>
          <p:nvPr>
            <p:ph type="ftr" sz="quarter" idx="11"/>
          </p:nvPr>
        </p:nvSpPr>
        <p:spPr/>
        <p:txBody>
          <a:bodyPr/>
          <a:lstStyle/>
          <a:p>
            <a:r>
              <a:rPr lang="fa-IR" smtClean="0"/>
              <a:t>مهدی علی گل    </a:t>
            </a:r>
            <a:r>
              <a:rPr lang="en-US" smtClean="0"/>
              <a:t>www.asahse.ir</a:t>
            </a:r>
            <a:endParaRPr lang="en-US"/>
          </a:p>
        </p:txBody>
      </p:sp>
      <p:sp>
        <p:nvSpPr>
          <p:cNvPr id="6" name="Slide Number Placeholder 5"/>
          <p:cNvSpPr>
            <a:spLocks noGrp="1"/>
          </p:cNvSpPr>
          <p:nvPr>
            <p:ph type="sldNum" sz="quarter" idx="12"/>
          </p:nvPr>
        </p:nvSpPr>
        <p:spPr/>
        <p:txBody>
          <a:bodyPr/>
          <a:lstStyle/>
          <a:p>
            <a:fld id="{F8430912-B434-4044-A643-0469727BA55B}" type="slidenum">
              <a:rPr lang="en-US" smtClean="0"/>
              <a:t>13</a:t>
            </a:fld>
            <a:endParaRPr lang="en-US"/>
          </a:p>
        </p:txBody>
      </p:sp>
    </p:spTree>
    <p:extLst>
      <p:ext uri="{BB962C8B-B14F-4D97-AF65-F5344CB8AC3E}">
        <p14:creationId xmlns:p14="http://schemas.microsoft.com/office/powerpoint/2010/main" val="372944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985" y="-384974"/>
            <a:ext cx="1414918" cy="1414918"/>
          </a:xfrm>
          <a:prstGeom prst="rect">
            <a:avLst/>
          </a:prstGeom>
        </p:spPr>
      </p:pic>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1635129" y="363327"/>
            <a:ext cx="6848350" cy="517065"/>
          </a:xfrm>
          <a:prstGeom prst="rect">
            <a:avLst/>
          </a:prstGeom>
        </p:spPr>
        <p:txBody>
          <a:bodyPr wrap="none">
            <a:spAutoFit/>
          </a:bodyPr>
          <a:lstStyle/>
          <a:p>
            <a:pPr lvl="0" algn="r" rtl="1">
              <a:lnSpc>
                <a:spcPct val="115000"/>
              </a:lnSpc>
              <a:spcAft>
                <a:spcPts val="1000"/>
              </a:spcAft>
              <a:defRPr/>
            </a:pPr>
            <a:r>
              <a:rPr lang="fa-IR" sz="2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قوانین/دستورالعمل </a:t>
            </a:r>
            <a:r>
              <a:rPr lang="fa-IR" sz="2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ها/ روش ها/ </a:t>
            </a:r>
            <a:r>
              <a:rPr lang="fa-IR" sz="2400" b="1" kern="0" dirty="0" err="1"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راهنماهای</a:t>
            </a:r>
            <a:r>
              <a:rPr lang="fa-IR" sz="2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 ایمنی و بهداشت کار</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9" name="Rectangle 8"/>
          <p:cNvSpPr/>
          <p:nvPr/>
        </p:nvSpPr>
        <p:spPr>
          <a:xfrm>
            <a:off x="2905513" y="998997"/>
            <a:ext cx="3265638" cy="729430"/>
          </a:xfrm>
          <a:prstGeom prst="rect">
            <a:avLst/>
          </a:prstGeom>
          <a:ln w="25400">
            <a:solidFill>
              <a:schemeClr val="accent2"/>
            </a:solidFill>
          </a:ln>
        </p:spPr>
        <p:txBody>
          <a:bodyPr wrap="none">
            <a:spAutoFit/>
          </a:bodyPr>
          <a:lstStyle/>
          <a:p>
            <a:pPr lvl="0" algn="r" rtl="1">
              <a:lnSpc>
                <a:spcPct val="115000"/>
              </a:lnSpc>
              <a:spcAft>
                <a:spcPts val="1000"/>
              </a:spcAft>
              <a:defRPr/>
            </a:pPr>
            <a:r>
              <a:rPr lang="fa-IR" sz="36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قانون اساسی</a:t>
            </a:r>
            <a:r>
              <a:rPr lang="en-US" sz="36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(ACT)</a:t>
            </a:r>
            <a:endParaRPr lang="en-US" sz="4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0" name="Rectangle 9"/>
          <p:cNvSpPr/>
          <p:nvPr/>
        </p:nvSpPr>
        <p:spPr>
          <a:xfrm>
            <a:off x="3070621" y="1982427"/>
            <a:ext cx="3445174" cy="658642"/>
          </a:xfrm>
          <a:prstGeom prst="rect">
            <a:avLst/>
          </a:prstGeom>
          <a:ln w="25400">
            <a:solidFill>
              <a:schemeClr val="accent2"/>
            </a:solidFill>
          </a:ln>
        </p:spPr>
        <p:txBody>
          <a:bodyPr wrap="none">
            <a:spAutoFit/>
          </a:bodyPr>
          <a:lstStyle/>
          <a:p>
            <a:pPr algn="r" rtl="1">
              <a:lnSpc>
                <a:spcPct val="115000"/>
              </a:lnSpc>
              <a:spcAft>
                <a:spcPts val="1000"/>
              </a:spcAft>
            </a:pPr>
            <a:r>
              <a:rPr lang="fa-IR" sz="32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قانون </a:t>
            </a:r>
            <a:r>
              <a:rPr lang="fa-IR" sz="32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کار</a:t>
            </a:r>
            <a:r>
              <a:rPr lang="en-US" sz="32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(work laws)</a:t>
            </a:r>
            <a:endParaRPr lang="en-US" sz="32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1" name="Rectangle 10"/>
          <p:cNvSpPr/>
          <p:nvPr/>
        </p:nvSpPr>
        <p:spPr>
          <a:xfrm>
            <a:off x="1181483" y="2895069"/>
            <a:ext cx="6781023" cy="1211614"/>
          </a:xfrm>
          <a:prstGeom prst="rect">
            <a:avLst/>
          </a:prstGeom>
          <a:ln w="25400">
            <a:solidFill>
              <a:schemeClr val="accent2"/>
            </a:solidFill>
          </a:ln>
        </p:spPr>
        <p:txBody>
          <a:bodyPr wrap="none">
            <a:spAutoFit/>
          </a:bodyPr>
          <a:lstStyle/>
          <a:p>
            <a:pPr algn="ctr" rtl="1">
              <a:lnSpc>
                <a:spcPct val="115000"/>
              </a:lnSpc>
              <a:spcAft>
                <a:spcPts val="1000"/>
              </a:spcAft>
            </a:pPr>
            <a:r>
              <a:rPr lang="fa-IR"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مقررات/آیین نامه/نظام نامه ایمنی </a:t>
            </a:r>
            <a:r>
              <a:rPr lang="fa-IR"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و بهداشت </a:t>
            </a:r>
            <a:r>
              <a:rPr lang="fa-IR"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کار</a:t>
            </a:r>
          </a:p>
          <a:p>
            <a:pPr algn="r" rtl="1">
              <a:lnSpc>
                <a:spcPct val="115000"/>
              </a:lnSpc>
              <a:spcAft>
                <a:spcPts val="1000"/>
              </a:spcAft>
            </a:pPr>
            <a:r>
              <a:rPr lang="en-US"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 (safety and health regulations/rules/bylaw)</a:t>
            </a:r>
            <a:endParaRPr lang="en-US"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2" name="Rectangle 11"/>
          <p:cNvSpPr/>
          <p:nvPr/>
        </p:nvSpPr>
        <p:spPr>
          <a:xfrm>
            <a:off x="510631" y="4358635"/>
            <a:ext cx="8122736" cy="1070037"/>
          </a:xfrm>
          <a:prstGeom prst="rect">
            <a:avLst/>
          </a:prstGeom>
          <a:ln w="25400">
            <a:solidFill>
              <a:schemeClr val="accent2"/>
            </a:solidFill>
          </a:ln>
        </p:spPr>
        <p:txBody>
          <a:bodyPr wrap="none">
            <a:spAutoFit/>
          </a:bodyPr>
          <a:lstStyle/>
          <a:p>
            <a:pPr algn="ctr" rtl="1">
              <a:lnSpc>
                <a:spcPct val="115000"/>
              </a:lnSpc>
              <a:spcAft>
                <a:spcPts val="1000"/>
              </a:spcAft>
            </a:pPr>
            <a:r>
              <a:rPr lang="fa-IR" sz="2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دستورالعمل ها/</a:t>
            </a:r>
            <a:r>
              <a:rPr lang="fa-IR" sz="2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 </a:t>
            </a:r>
            <a:r>
              <a:rPr lang="fa-IR" sz="2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دستور کار/روش های استاندارد/ضوابط/ </a:t>
            </a:r>
            <a:r>
              <a:rPr lang="fa-IR" sz="2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ایمنی و بهداشت کار</a:t>
            </a:r>
          </a:p>
          <a:p>
            <a:pPr algn="ctr" rtl="1">
              <a:lnSpc>
                <a:spcPct val="115000"/>
              </a:lnSpc>
              <a:spcAft>
                <a:spcPts val="1000"/>
              </a:spcAft>
            </a:pPr>
            <a:r>
              <a:rPr lang="en-US" sz="2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(codes of practices/work </a:t>
            </a:r>
            <a:r>
              <a:rPr lang="en-US" sz="2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methods)</a:t>
            </a:r>
            <a:endParaRPr lang="en-US" sz="2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3" name="Rectangle 12"/>
          <p:cNvSpPr/>
          <p:nvPr/>
        </p:nvSpPr>
        <p:spPr>
          <a:xfrm>
            <a:off x="2972840" y="5684070"/>
            <a:ext cx="3198311" cy="907684"/>
          </a:xfrm>
          <a:prstGeom prst="rect">
            <a:avLst/>
          </a:prstGeom>
          <a:ln w="25400">
            <a:solidFill>
              <a:schemeClr val="accent2"/>
            </a:solidFill>
          </a:ln>
        </p:spPr>
        <p:txBody>
          <a:bodyPr wrap="none">
            <a:spAutoFit/>
          </a:bodyPr>
          <a:lstStyle/>
          <a:p>
            <a:pPr algn="ctr" rtl="1">
              <a:lnSpc>
                <a:spcPct val="115000"/>
              </a:lnSpc>
              <a:spcAft>
                <a:spcPts val="1000"/>
              </a:spcAft>
            </a:pPr>
            <a:r>
              <a:rPr lang="fa-IR" sz="2000" b="1" kern="0" dirty="0" err="1"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راهنماهای</a:t>
            </a:r>
            <a:r>
              <a:rPr lang="fa-IR" sz="20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 ایمنی و بهداشت کار</a:t>
            </a:r>
            <a:endParaRPr lang="fa-IR" sz="20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15000"/>
              </a:lnSpc>
              <a:spcAft>
                <a:spcPts val="1000"/>
              </a:spcAft>
            </a:pPr>
            <a:r>
              <a:rPr lang="en-US" sz="20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Safety and health guidelines</a:t>
            </a:r>
            <a:endParaRPr lang="en-US" sz="20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4" name="Isosceles Triangle 13"/>
          <p:cNvSpPr/>
          <p:nvPr/>
        </p:nvSpPr>
        <p:spPr>
          <a:xfrm rot="10800000">
            <a:off x="4358368" y="1722190"/>
            <a:ext cx="359924" cy="263558"/>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Isosceles Triangle 14"/>
          <p:cNvSpPr/>
          <p:nvPr/>
        </p:nvSpPr>
        <p:spPr>
          <a:xfrm rot="10800000">
            <a:off x="4358368" y="2645201"/>
            <a:ext cx="359924" cy="263558"/>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Isosceles Triangle 15"/>
          <p:cNvSpPr/>
          <p:nvPr/>
        </p:nvSpPr>
        <p:spPr>
          <a:xfrm rot="10800000">
            <a:off x="4358369" y="4070930"/>
            <a:ext cx="359924" cy="263558"/>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Isosceles Triangle 16"/>
          <p:cNvSpPr/>
          <p:nvPr/>
        </p:nvSpPr>
        <p:spPr>
          <a:xfrm rot="10800000">
            <a:off x="4358370" y="5410722"/>
            <a:ext cx="359924" cy="263558"/>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8" name="Picture 2" descr="http://blog.quirkyfoxlabs.com/wp-content/uploads/2014/09/hierarc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220" y="987402"/>
            <a:ext cx="1552215" cy="15457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5" name="Slide Number Placeholder 4"/>
          <p:cNvSpPr>
            <a:spLocks noGrp="1"/>
          </p:cNvSpPr>
          <p:nvPr>
            <p:ph type="sldNum" sz="quarter" idx="12"/>
          </p:nvPr>
        </p:nvSpPr>
        <p:spPr/>
        <p:txBody>
          <a:bodyPr/>
          <a:lstStyle/>
          <a:p>
            <a:fld id="{F8430912-B434-4044-A643-0469727BA55B}" type="slidenum">
              <a:rPr lang="en-US" smtClean="0"/>
              <a:t>14</a:t>
            </a:fld>
            <a:endParaRPr lang="en-US"/>
          </a:p>
        </p:txBody>
      </p:sp>
    </p:spTree>
    <p:extLst>
      <p:ext uri="{BB962C8B-B14F-4D97-AF65-F5344CB8AC3E}">
        <p14:creationId xmlns:p14="http://schemas.microsoft.com/office/powerpoint/2010/main" val="2991401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4169477" y="429081"/>
            <a:ext cx="1285928"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نمونه </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3498628" y="1973271"/>
            <a:ext cx="2616422" cy="658642"/>
          </a:xfrm>
          <a:prstGeom prst="rect">
            <a:avLst/>
          </a:prstGeom>
          <a:ln w="25400">
            <a:noFill/>
          </a:ln>
        </p:spPr>
        <p:txBody>
          <a:bodyPr wrap="none">
            <a:spAutoFit/>
          </a:bodyPr>
          <a:lstStyle/>
          <a:p>
            <a:pPr algn="r" rtl="1">
              <a:lnSpc>
                <a:spcPct val="115000"/>
              </a:lnSpc>
              <a:spcAft>
                <a:spcPts val="1000"/>
              </a:spcAft>
            </a:pPr>
            <a:r>
              <a:rPr lang="fa-IR" sz="32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ماده 92 قانون کار</a:t>
            </a:r>
            <a:endParaRPr lang="en-US" sz="32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9" name="Rectangle 18"/>
          <p:cNvSpPr/>
          <p:nvPr/>
        </p:nvSpPr>
        <p:spPr>
          <a:xfrm>
            <a:off x="2413371" y="2619342"/>
            <a:ext cx="4942379" cy="587853"/>
          </a:xfrm>
          <a:prstGeom prst="rect">
            <a:avLst/>
          </a:prstGeom>
          <a:ln w="25400">
            <a:noFill/>
          </a:ln>
        </p:spPr>
        <p:txBody>
          <a:bodyPr wrap="none">
            <a:spAutoFit/>
          </a:bodyPr>
          <a:lstStyle/>
          <a:p>
            <a:pPr algn="r" rtl="1">
              <a:lnSpc>
                <a:spcPct val="115000"/>
              </a:lnSpc>
              <a:spcAft>
                <a:spcPts val="1000"/>
              </a:spcAft>
            </a:pPr>
            <a:r>
              <a:rPr lang="fa-IR"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آیین نامه اجرایی تاسیس مراکز طب کار</a:t>
            </a:r>
            <a:endParaRPr lang="en-US"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20" name="Rectangle 19"/>
          <p:cNvSpPr/>
          <p:nvPr/>
        </p:nvSpPr>
        <p:spPr>
          <a:xfrm>
            <a:off x="2992871" y="3308795"/>
            <a:ext cx="4083169" cy="587853"/>
          </a:xfrm>
          <a:prstGeom prst="rect">
            <a:avLst/>
          </a:prstGeom>
          <a:ln w="25400">
            <a:noFill/>
          </a:ln>
        </p:spPr>
        <p:txBody>
          <a:bodyPr wrap="none">
            <a:spAutoFit/>
          </a:bodyPr>
          <a:lstStyle/>
          <a:p>
            <a:pPr algn="r" rtl="1">
              <a:lnSpc>
                <a:spcPct val="115000"/>
              </a:lnSpc>
              <a:spcAft>
                <a:spcPts val="1000"/>
              </a:spcAft>
            </a:pPr>
            <a:r>
              <a:rPr lang="fa-IR" sz="2800"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دستورالعمل اجرایی معاینات سلامت</a:t>
            </a:r>
            <a:endParaRPr lang="en-US" sz="2800"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21" name="Rectangle 20"/>
          <p:cNvSpPr/>
          <p:nvPr/>
        </p:nvSpPr>
        <p:spPr>
          <a:xfrm>
            <a:off x="3500221" y="3874695"/>
            <a:ext cx="3068468" cy="517065"/>
          </a:xfrm>
          <a:prstGeom prst="rect">
            <a:avLst/>
          </a:prstGeom>
          <a:ln w="25400">
            <a:noFill/>
          </a:ln>
        </p:spPr>
        <p:txBody>
          <a:bodyPr wrap="none">
            <a:spAutoFit/>
          </a:bodyPr>
          <a:lstStyle/>
          <a:p>
            <a:pPr algn="r" rtl="1">
              <a:lnSpc>
                <a:spcPct val="115000"/>
              </a:lnSpc>
              <a:spcAft>
                <a:spcPts val="1000"/>
              </a:spcAft>
            </a:pPr>
            <a:r>
              <a:rPr lang="fa-IR" sz="2400"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راهنمای عملی معاینات سلامت</a:t>
            </a:r>
            <a:endParaRPr lang="en-US" sz="2400"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2" name="Pentagon 1"/>
          <p:cNvSpPr/>
          <p:nvPr/>
        </p:nvSpPr>
        <p:spPr>
          <a:xfrm rot="5400000">
            <a:off x="106201" y="2363359"/>
            <a:ext cx="3177647" cy="1105329"/>
          </a:xfrm>
          <a:custGeom>
            <a:avLst/>
            <a:gdLst>
              <a:gd name="connsiteX0" fmla="*/ 0 w 3177647"/>
              <a:gd name="connsiteY0" fmla="*/ 0 h 1105329"/>
              <a:gd name="connsiteX1" fmla="*/ 2624983 w 3177647"/>
              <a:gd name="connsiteY1" fmla="*/ 0 h 1105329"/>
              <a:gd name="connsiteX2" fmla="*/ 3177647 w 3177647"/>
              <a:gd name="connsiteY2" fmla="*/ 552665 h 1105329"/>
              <a:gd name="connsiteX3" fmla="*/ 2624983 w 3177647"/>
              <a:gd name="connsiteY3" fmla="*/ 1105329 h 1105329"/>
              <a:gd name="connsiteX4" fmla="*/ 0 w 3177647"/>
              <a:gd name="connsiteY4" fmla="*/ 1105329 h 1105329"/>
              <a:gd name="connsiteX5" fmla="*/ 0 w 3177647"/>
              <a:gd name="connsiteY5" fmla="*/ 0 h 1105329"/>
              <a:gd name="connsiteX0" fmla="*/ 7658 w 3185305"/>
              <a:gd name="connsiteY0" fmla="*/ 0 h 1105329"/>
              <a:gd name="connsiteX1" fmla="*/ 2632641 w 3185305"/>
              <a:gd name="connsiteY1" fmla="*/ 0 h 1105329"/>
              <a:gd name="connsiteX2" fmla="*/ 3185305 w 3185305"/>
              <a:gd name="connsiteY2" fmla="*/ 552665 h 1105329"/>
              <a:gd name="connsiteX3" fmla="*/ 2632641 w 3185305"/>
              <a:gd name="connsiteY3" fmla="*/ 1105329 h 1105329"/>
              <a:gd name="connsiteX4" fmla="*/ 7658 w 3185305"/>
              <a:gd name="connsiteY4" fmla="*/ 1105329 h 1105329"/>
              <a:gd name="connsiteX5" fmla="*/ 0 w 3185305"/>
              <a:gd name="connsiteY5" fmla="*/ 561993 h 1105329"/>
              <a:gd name="connsiteX6" fmla="*/ 7658 w 3185305"/>
              <a:gd name="connsiteY6" fmla="*/ 0 h 1105329"/>
              <a:gd name="connsiteX0" fmla="*/ 0 w 3177647"/>
              <a:gd name="connsiteY0" fmla="*/ 0 h 1105329"/>
              <a:gd name="connsiteX1" fmla="*/ 2624983 w 3177647"/>
              <a:gd name="connsiteY1" fmla="*/ 0 h 1105329"/>
              <a:gd name="connsiteX2" fmla="*/ 3177647 w 3177647"/>
              <a:gd name="connsiteY2" fmla="*/ 552665 h 1105329"/>
              <a:gd name="connsiteX3" fmla="*/ 2624983 w 3177647"/>
              <a:gd name="connsiteY3" fmla="*/ 1105329 h 1105329"/>
              <a:gd name="connsiteX4" fmla="*/ 0 w 3177647"/>
              <a:gd name="connsiteY4" fmla="*/ 1105329 h 1105329"/>
              <a:gd name="connsiteX5" fmla="*/ 500342 w 3177647"/>
              <a:gd name="connsiteY5" fmla="*/ 561993 h 1105329"/>
              <a:gd name="connsiteX6" fmla="*/ 0 w 3177647"/>
              <a:gd name="connsiteY6" fmla="*/ 0 h 110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7647" h="1105329">
                <a:moveTo>
                  <a:pt x="0" y="0"/>
                </a:moveTo>
                <a:lnTo>
                  <a:pt x="2624983" y="0"/>
                </a:lnTo>
                <a:lnTo>
                  <a:pt x="3177647" y="552665"/>
                </a:lnTo>
                <a:lnTo>
                  <a:pt x="2624983" y="1105329"/>
                </a:lnTo>
                <a:lnTo>
                  <a:pt x="0" y="1105329"/>
                </a:lnTo>
                <a:lnTo>
                  <a:pt x="500342" y="561993"/>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fa-IR" smtClean="0"/>
              <a:t>مهدی علی گل    </a:t>
            </a:r>
            <a:r>
              <a:rPr lang="en-US" smtClean="0"/>
              <a:t>www.asahse.ir</a:t>
            </a:r>
            <a:endParaRPr lang="en-US"/>
          </a:p>
        </p:txBody>
      </p:sp>
      <p:sp>
        <p:nvSpPr>
          <p:cNvPr id="5" name="Slide Number Placeholder 4"/>
          <p:cNvSpPr>
            <a:spLocks noGrp="1"/>
          </p:cNvSpPr>
          <p:nvPr>
            <p:ph type="sldNum" sz="quarter" idx="12"/>
          </p:nvPr>
        </p:nvSpPr>
        <p:spPr/>
        <p:txBody>
          <a:bodyPr/>
          <a:lstStyle/>
          <a:p>
            <a:fld id="{F8430912-B434-4044-A643-0469727BA55B}" type="slidenum">
              <a:rPr lang="en-US" smtClean="0"/>
              <a:t>15</a:t>
            </a:fld>
            <a:endParaRPr lang="en-US"/>
          </a:p>
        </p:txBody>
      </p:sp>
      <p:sp>
        <p:nvSpPr>
          <p:cNvPr id="11" name="Rectangle 10"/>
          <p:cNvSpPr/>
          <p:nvPr/>
        </p:nvSpPr>
        <p:spPr>
          <a:xfrm>
            <a:off x="3860080" y="1327200"/>
            <a:ext cx="2048959" cy="658642"/>
          </a:xfrm>
          <a:prstGeom prst="rect">
            <a:avLst/>
          </a:prstGeom>
          <a:ln w="25400">
            <a:noFill/>
          </a:ln>
        </p:spPr>
        <p:txBody>
          <a:bodyPr wrap="none">
            <a:spAutoFit/>
          </a:bodyPr>
          <a:lstStyle/>
          <a:p>
            <a:pPr algn="r" rtl="1">
              <a:lnSpc>
                <a:spcPct val="115000"/>
              </a:lnSpc>
              <a:spcAft>
                <a:spcPts val="1000"/>
              </a:spcAft>
            </a:pPr>
            <a:r>
              <a:rPr lang="fa-IR" sz="3200" b="1" kern="0" dirty="0" smtClean="0">
                <a:solidFill>
                  <a:sysClr val="windowText" lastClr="000000"/>
                </a:solidFill>
                <a:latin typeface="Calibri" panose="020F0502020204030204" pitchFamily="34" charset="0"/>
                <a:ea typeface="Calibri" panose="020F0502020204030204" pitchFamily="34" charset="0"/>
                <a:cs typeface="B Titr" panose="00000700000000000000" pitchFamily="2" charset="-78"/>
              </a:rPr>
              <a:t>قانون اساسی</a:t>
            </a:r>
            <a:endParaRPr lang="en-US" sz="3200" b="1" kern="0" dirty="0">
              <a:solidFill>
                <a:sysClr val="windowText" lastClr="000000"/>
              </a:solidFill>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575663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848876" y="429081"/>
            <a:ext cx="1927131"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قانون کار</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4030134" y="2066519"/>
            <a:ext cx="4210754" cy="3817455"/>
          </a:xfrm>
          <a:prstGeom prst="rect">
            <a:avLst/>
          </a:prstGeom>
          <a:ln w="25400">
            <a:noFill/>
          </a:ln>
        </p:spPr>
        <p:txBody>
          <a:bodyPr wrap="square">
            <a:spAutoFit/>
          </a:bodyPr>
          <a:lstStyle/>
          <a:p>
            <a:pPr algn="just" rtl="1">
              <a:lnSpc>
                <a:spcPct val="115000"/>
              </a:lnSpc>
              <a:spcAft>
                <a:spcPts val="1000"/>
              </a:spcAft>
            </a:pPr>
            <a:r>
              <a:rPr lang="fa-IR" sz="2800" kern="0" dirty="0" smtClean="0">
                <a:solidFill>
                  <a:sysClr val="windowText" lastClr="000000"/>
                </a:solidFill>
                <a:latin typeface="Calibri" panose="020F0502020204030204" pitchFamily="34" charset="0"/>
                <a:ea typeface="Calibri" panose="020F0502020204030204" pitchFamily="34" charset="0"/>
                <a:cs typeface="B Zar" panose="00000400000000000000" pitchFamily="2" charset="-78"/>
              </a:rPr>
              <a:t>قانونی که احکام مرتبط با کار، کارگر و کارفرما را بیان می کند.</a:t>
            </a:r>
          </a:p>
          <a:p>
            <a:pPr algn="just" rtl="1">
              <a:lnSpc>
                <a:spcPct val="115000"/>
              </a:lnSpc>
              <a:spcAft>
                <a:spcPts val="1000"/>
              </a:spcAft>
            </a:pPr>
            <a:r>
              <a:rPr lang="fa-IR" sz="2800" kern="0" dirty="0" smtClean="0">
                <a:solidFill>
                  <a:sysClr val="windowText" lastClr="000000"/>
                </a:solidFill>
                <a:latin typeface="Calibri" panose="020F0502020204030204" pitchFamily="34" charset="0"/>
                <a:ea typeface="Calibri" panose="020F0502020204030204" pitchFamily="34" charset="0"/>
                <a:cs typeface="B Zar" panose="00000400000000000000" pitchFamily="2" charset="-78"/>
              </a:rPr>
              <a:t> هر یک از مواد قانون کار می تواند بر سلامتی کارگر تاثیر بگذارد؛ با این حال </a:t>
            </a:r>
            <a:r>
              <a:rPr lang="fa-IR" sz="2800" b="1" kern="0" dirty="0" smtClean="0">
                <a:solidFill>
                  <a:sysClr val="windowText" lastClr="000000"/>
                </a:solidFill>
                <a:latin typeface="Calibri" panose="020F0502020204030204" pitchFamily="34" charset="0"/>
                <a:ea typeface="Calibri" panose="020F0502020204030204" pitchFamily="34" charset="0"/>
                <a:cs typeface="B Zar" panose="00000400000000000000" pitchFamily="2" charset="-78"/>
              </a:rPr>
              <a:t>فصل چهارم </a:t>
            </a:r>
            <a:r>
              <a:rPr lang="fa-IR" sz="2800" kern="0" dirty="0" smtClean="0">
                <a:solidFill>
                  <a:sysClr val="windowText" lastClr="000000"/>
                </a:solidFill>
                <a:latin typeface="Calibri" panose="020F0502020204030204" pitchFamily="34" charset="0"/>
                <a:ea typeface="Calibri" panose="020F0502020204030204" pitchFamily="34" charset="0"/>
                <a:cs typeface="B Zar" panose="00000400000000000000" pitchFamily="2" charset="-78"/>
              </a:rPr>
              <a:t>آن به طور اختصاصی به موضوع حفاظت فنی و بهداشت کار پرداخته است.</a:t>
            </a:r>
            <a:endParaRPr lang="en-US" sz="2800" kern="0" dirty="0">
              <a:solidFill>
                <a:sysClr val="windowText" lastClr="000000"/>
              </a:solidFill>
              <a:latin typeface="Calibri" panose="020F0502020204030204" pitchFamily="34" charset="0"/>
              <a:ea typeface="Calibri" panose="020F0502020204030204" pitchFamily="34" charset="0"/>
              <a:cs typeface="B Zar" panose="000004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69" b="8321"/>
          <a:stretch/>
        </p:blipFill>
        <p:spPr>
          <a:xfrm rot="21269044">
            <a:off x="753357" y="1841701"/>
            <a:ext cx="2821258" cy="3939822"/>
          </a:xfrm>
          <a:prstGeom prst="rect">
            <a:avLst/>
          </a:prstGeom>
          <a:ln w="114300">
            <a:solidFill>
              <a:schemeClr val="accent2"/>
            </a:solidFill>
          </a:ln>
        </p:spPr>
      </p:pic>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16</a:t>
            </a:fld>
            <a:endParaRPr lang="en-US"/>
          </a:p>
        </p:txBody>
      </p:sp>
    </p:spTree>
    <p:extLst>
      <p:ext uri="{BB962C8B-B14F-4D97-AF65-F5344CB8AC3E}">
        <p14:creationId xmlns:p14="http://schemas.microsoft.com/office/powerpoint/2010/main" val="245843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614827" y="489869"/>
            <a:ext cx="7914346"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فصل چهارم- حفاظت فنی و بهداشت کار</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891822" y="2066519"/>
            <a:ext cx="7349066" cy="2047740"/>
          </a:xfrm>
          <a:prstGeom prst="rect">
            <a:avLst/>
          </a:prstGeom>
          <a:ln w="25400">
            <a:noFill/>
          </a:ln>
        </p:spPr>
        <p:txBody>
          <a:bodyPr wrap="square">
            <a:spAutoFit/>
          </a:bodyPr>
          <a:lstStyle/>
          <a:p>
            <a:pPr marL="457200" indent="-457200" algn="just" rtl="1">
              <a:lnSpc>
                <a:spcPct val="115000"/>
              </a:lnSpc>
              <a:spcAft>
                <a:spcPts val="1000"/>
              </a:spcAft>
              <a:buFont typeface="Arial" panose="020B0604020202020204" pitchFamily="34" charset="0"/>
              <a:buChar char="•"/>
            </a:pPr>
            <a:r>
              <a:rPr lang="fa-IR" sz="3200"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شامل دو مبحث(کلیات و بازرسی کار)</a:t>
            </a:r>
          </a:p>
          <a:p>
            <a:pPr marL="457200" indent="-457200" algn="just" rtl="1">
              <a:lnSpc>
                <a:spcPct val="115000"/>
              </a:lnSpc>
              <a:spcAft>
                <a:spcPts val="1000"/>
              </a:spcAft>
              <a:buFont typeface="Arial" panose="020B0604020202020204" pitchFamily="34" charset="0"/>
              <a:buChar char="•"/>
            </a:pPr>
            <a:r>
              <a:rPr lang="fa-IR" sz="3200"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از ماده 85 تا </a:t>
            </a:r>
            <a:r>
              <a:rPr lang="fa-IR" sz="3200"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106</a:t>
            </a:r>
            <a:endParaRPr lang="en-US" sz="3200"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a:p>
            <a:pPr marL="457200" indent="-457200" algn="just" rtl="1">
              <a:lnSpc>
                <a:spcPct val="115000"/>
              </a:lnSpc>
              <a:spcAft>
                <a:spcPts val="1000"/>
              </a:spcAft>
              <a:buFont typeface="Arial" panose="020B0604020202020204" pitchFamily="34" charset="0"/>
              <a:buChar char="•"/>
            </a:pPr>
            <a:r>
              <a:rPr lang="fa-IR" sz="3200"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چند نمونه از مهم ترین این موارد در </a:t>
            </a:r>
            <a:r>
              <a:rPr lang="fa-IR" sz="3200" kern="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ادامه آمده است:</a:t>
            </a:r>
            <a:endParaRPr lang="en-US" sz="3200"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11" y="5133473"/>
            <a:ext cx="1227221" cy="1227221"/>
          </a:xfrm>
          <a:prstGeom prst="rect">
            <a:avLst/>
          </a:prstGeom>
        </p:spPr>
      </p:pic>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17</a:t>
            </a:fld>
            <a:endParaRPr lang="en-US"/>
          </a:p>
        </p:txBody>
      </p:sp>
    </p:spTree>
    <p:extLst>
      <p:ext uri="{BB962C8B-B14F-4D97-AF65-F5344CB8AC3E}">
        <p14:creationId xmlns:p14="http://schemas.microsoft.com/office/powerpoint/2010/main" val="2822933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701410" y="489869"/>
            <a:ext cx="1741182"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ماده 85</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593558" y="1360877"/>
            <a:ext cx="7724719" cy="5039969"/>
          </a:xfrm>
          <a:prstGeom prst="rect">
            <a:avLst/>
          </a:prstGeom>
          <a:ln w="25400">
            <a:noFill/>
          </a:ln>
        </p:spPr>
        <p:txBody>
          <a:bodyPr wrap="square">
            <a:spAutoFit/>
          </a:bodyPr>
          <a:lstStyle/>
          <a:p>
            <a:pPr algn="just" rtl="1">
              <a:lnSpc>
                <a:spcPct val="107000"/>
              </a:lnSpc>
              <a:spcAft>
                <a:spcPts val="800"/>
              </a:spcAft>
            </a:pPr>
            <a:r>
              <a:rPr lang="ar-SA" sz="3200" b="1" dirty="0" smtClean="0">
                <a:latin typeface="Calibri" panose="020F0502020204030204" pitchFamily="34" charset="0"/>
                <a:ea typeface="Calibri" panose="020F0502020204030204" pitchFamily="34" charset="0"/>
                <a:cs typeface="B Lotus" panose="00000400000000000000" pitchFamily="2" charset="-78"/>
              </a:rPr>
              <a:t>‌</a:t>
            </a:r>
            <a:r>
              <a:rPr lang="fa-IR" sz="3200" b="1" dirty="0" smtClean="0">
                <a:latin typeface="Calibri" panose="020F0502020204030204" pitchFamily="34" charset="0"/>
                <a:ea typeface="Calibri" panose="020F0502020204030204" pitchFamily="34" charset="0"/>
                <a:cs typeface="B Lotus" panose="00000400000000000000" pitchFamily="2" charset="-78"/>
              </a:rPr>
              <a:t>مبحث اول: کلیات</a:t>
            </a:r>
          </a:p>
          <a:p>
            <a:pPr algn="just" rtl="1">
              <a:lnSpc>
                <a:spcPct val="107000"/>
              </a:lnSpc>
              <a:spcAft>
                <a:spcPts val="800"/>
              </a:spcAft>
            </a:pPr>
            <a:r>
              <a:rPr lang="ar-SA" sz="3200" b="1" dirty="0" smtClean="0">
                <a:latin typeface="Calibri" panose="020F0502020204030204" pitchFamily="34" charset="0"/>
                <a:ea typeface="Calibri" panose="020F0502020204030204" pitchFamily="34" charset="0"/>
                <a:cs typeface="B Lotus" panose="00000400000000000000" pitchFamily="2" charset="-78"/>
              </a:rPr>
              <a:t>ماده </a:t>
            </a:r>
            <a:r>
              <a:rPr lang="fa-IR" sz="3200" b="1" dirty="0">
                <a:latin typeface="Calibri" panose="020F0502020204030204" pitchFamily="34" charset="0"/>
                <a:ea typeface="Calibri" panose="020F0502020204030204" pitchFamily="34" charset="0"/>
                <a:cs typeface="B Lotus" panose="00000400000000000000" pitchFamily="2" charset="-78"/>
              </a:rPr>
              <a:t>۸۵ - </a:t>
            </a:r>
            <a:r>
              <a:rPr lang="ar-SA" sz="3200" dirty="0">
                <a:latin typeface="Calibri" panose="020F0502020204030204" pitchFamily="34" charset="0"/>
                <a:ea typeface="Calibri" panose="020F0502020204030204" pitchFamily="34" charset="0"/>
                <a:cs typeface="B Lotus" panose="00000400000000000000" pitchFamily="2" charset="-78"/>
              </a:rPr>
              <a:t>برای صیانت نیروی انسانی و منابع مادی کشور </a:t>
            </a:r>
            <a:r>
              <a:rPr lang="ar-SA" sz="3200" u="sng" dirty="0">
                <a:latin typeface="Calibri" panose="020F0502020204030204" pitchFamily="34" charset="0"/>
                <a:ea typeface="Calibri" panose="020F0502020204030204" pitchFamily="34" charset="0"/>
                <a:cs typeface="B Lotus" panose="00000400000000000000" pitchFamily="2" charset="-78"/>
              </a:rPr>
              <a:t>رعایت دستورالعملهایی </a:t>
            </a:r>
            <a:r>
              <a:rPr lang="ar-SA" sz="3200" dirty="0">
                <a:latin typeface="Calibri" panose="020F0502020204030204" pitchFamily="34" charset="0"/>
                <a:ea typeface="Calibri" panose="020F0502020204030204" pitchFamily="34" charset="0"/>
                <a:cs typeface="B Lotus" panose="00000400000000000000" pitchFamily="2" charset="-78"/>
              </a:rPr>
              <a:t>که از طریق شورای عالی حفاظت فنی (‌جهت تأمین حفاظت‌فنی) و وزارت بهداشت، درمان و آموزش پزشکی (‌جهت جلوگیری از بیماری حرفه‌ای و تأمین بهداشت کار و کارگر و محیط کار) تدوین می‌شود، برای‌کلیه کارگاه‌ها، کارفرمایان، کارگران و کارآموزان الزامی </a:t>
            </a:r>
            <a:r>
              <a:rPr lang="ar-SA" sz="3200" dirty="0" smtClean="0">
                <a:latin typeface="Calibri" panose="020F0502020204030204" pitchFamily="34" charset="0"/>
                <a:ea typeface="Calibri" panose="020F0502020204030204" pitchFamily="34" charset="0"/>
                <a:cs typeface="B Lotus" panose="00000400000000000000" pitchFamily="2" charset="-78"/>
              </a:rPr>
              <a:t>است</a:t>
            </a:r>
            <a:r>
              <a:rPr lang="fa-IR" sz="3200" dirty="0" smtClean="0">
                <a:latin typeface="Calibri" panose="020F0502020204030204" pitchFamily="34" charset="0"/>
                <a:ea typeface="Calibri" panose="020F0502020204030204" pitchFamily="34" charset="0"/>
                <a:cs typeface="B Lotus" panose="00000400000000000000" pitchFamily="2" charset="-78"/>
              </a:rPr>
              <a:t>.</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200" dirty="0" smtClean="0">
                <a:latin typeface="Calibri" panose="020F0502020204030204" pitchFamily="34" charset="0"/>
                <a:ea typeface="Calibri" panose="020F0502020204030204" pitchFamily="34" charset="0"/>
                <a:cs typeface="B Lotus" panose="00000400000000000000" pitchFamily="2" charset="-78"/>
              </a:rPr>
              <a:t>‌تبصره - کارگاه‌های خانوادگی نیز مشمول مقررات این فصل بوده و مکلف به رعایت اصول فنی و بهداشت کار می‌باشند</a:t>
            </a:r>
            <a:r>
              <a:rPr lang="fa-IR" sz="3200" dirty="0" smtClean="0">
                <a:latin typeface="Calibri" panose="020F0502020204030204" pitchFamily="34" charset="0"/>
                <a:ea typeface="Calibri" panose="020F0502020204030204" pitchFamily="34" charset="0"/>
                <a:cs typeface="B Lotus"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18</a:t>
            </a:fld>
            <a:endParaRPr lang="en-US"/>
          </a:p>
        </p:txBody>
      </p:sp>
    </p:spTree>
    <p:extLst>
      <p:ext uri="{BB962C8B-B14F-4D97-AF65-F5344CB8AC3E}">
        <p14:creationId xmlns:p14="http://schemas.microsoft.com/office/powerpoint/2010/main" val="1539033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697402" y="489869"/>
            <a:ext cx="1749198"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ماده 87</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593558" y="1360877"/>
            <a:ext cx="7724719" cy="4834785"/>
          </a:xfrm>
          <a:prstGeom prst="rect">
            <a:avLst/>
          </a:prstGeom>
          <a:ln w="25400">
            <a:noFill/>
          </a:ln>
        </p:spPr>
        <p:txBody>
          <a:bodyPr wrap="square">
            <a:spAutoFit/>
          </a:bodyPr>
          <a:lstStyle/>
          <a:p>
            <a:pPr algn="just" rtl="1">
              <a:lnSpc>
                <a:spcPct val="107000"/>
              </a:lnSpc>
              <a:spcAft>
                <a:spcPts val="800"/>
              </a:spcAft>
            </a:pPr>
            <a:r>
              <a:rPr lang="ar-SA" sz="3200" b="1" dirty="0">
                <a:latin typeface="Calibri" panose="020F0502020204030204" pitchFamily="34" charset="0"/>
                <a:ea typeface="Calibri" panose="020F0502020204030204" pitchFamily="34" charset="0"/>
                <a:cs typeface="B Lotus" panose="00000400000000000000" pitchFamily="2" charset="-78"/>
              </a:rPr>
              <a:t>‌ماده </a:t>
            </a:r>
            <a:r>
              <a:rPr lang="fa-IR" sz="3200" b="1" dirty="0">
                <a:latin typeface="Calibri" panose="020F0502020204030204" pitchFamily="34" charset="0"/>
                <a:ea typeface="Calibri" panose="020F0502020204030204" pitchFamily="34" charset="0"/>
                <a:cs typeface="B Lotus" panose="00000400000000000000" pitchFamily="2" charset="-78"/>
              </a:rPr>
              <a:t>۸۷ - </a:t>
            </a:r>
            <a:r>
              <a:rPr lang="ar-SA" sz="3200" dirty="0">
                <a:latin typeface="Calibri" panose="020F0502020204030204" pitchFamily="34" charset="0"/>
                <a:ea typeface="Calibri" panose="020F0502020204030204" pitchFamily="34" charset="0"/>
                <a:cs typeface="B Lotus" panose="00000400000000000000" pitchFamily="2" charset="-78"/>
              </a:rPr>
              <a:t>اشخاص حقیقی و حقوقی که بخواهند کارگاه جدیدی احداث نمایند و یا کارگاه‌های موجود را توسعه دهند، مکلف هستند بدواً برنامه </a:t>
            </a:r>
            <a:r>
              <a:rPr lang="ar-SA" sz="3200" dirty="0" smtClean="0">
                <a:latin typeface="Calibri" panose="020F0502020204030204" pitchFamily="34" charset="0"/>
                <a:ea typeface="Calibri" panose="020F0502020204030204" pitchFamily="34" charset="0"/>
                <a:cs typeface="B Lotus" panose="00000400000000000000" pitchFamily="2" charset="-78"/>
              </a:rPr>
              <a:t>کار</a:t>
            </a:r>
            <a:r>
              <a:rPr lang="fa-IR" sz="3200" dirty="0" smtClean="0">
                <a:latin typeface="Calibri" panose="020F0502020204030204" pitchFamily="34" charset="0"/>
                <a:ea typeface="Calibri" panose="020F0502020204030204" pitchFamily="34" charset="0"/>
                <a:cs typeface="B Lotus" panose="00000400000000000000" pitchFamily="2" charset="-78"/>
              </a:rPr>
              <a:t> </a:t>
            </a:r>
            <a:r>
              <a:rPr lang="ar-SA" sz="3200" dirty="0" smtClean="0">
                <a:latin typeface="Calibri" panose="020F0502020204030204" pitchFamily="34" charset="0"/>
                <a:ea typeface="Calibri" panose="020F0502020204030204" pitchFamily="34" charset="0"/>
                <a:cs typeface="B Lotus" panose="00000400000000000000" pitchFamily="2" charset="-78"/>
              </a:rPr>
              <a:t>‌و </a:t>
            </a:r>
            <a:r>
              <a:rPr lang="ar-SA" sz="3200" dirty="0">
                <a:latin typeface="Calibri" panose="020F0502020204030204" pitchFamily="34" charset="0"/>
                <a:ea typeface="Calibri" panose="020F0502020204030204" pitchFamily="34" charset="0"/>
                <a:cs typeface="B Lotus" panose="00000400000000000000" pitchFamily="2" charset="-78"/>
              </a:rPr>
              <a:t>نقشه‌های ساختمانی و </a:t>
            </a:r>
            <a:r>
              <a:rPr lang="ar-SA" sz="3200" dirty="0" smtClean="0">
                <a:latin typeface="Calibri" panose="020F0502020204030204" pitchFamily="34" charset="0"/>
                <a:ea typeface="Calibri" panose="020F0502020204030204" pitchFamily="34" charset="0"/>
                <a:cs typeface="B Lotus" panose="00000400000000000000" pitchFamily="2" charset="-78"/>
              </a:rPr>
              <a:t>طرح</a:t>
            </a:r>
            <a:r>
              <a:rPr lang="fa-IR" sz="3200" dirty="0" smtClean="0">
                <a:latin typeface="Calibri" panose="020F0502020204030204" pitchFamily="34" charset="0"/>
                <a:ea typeface="Calibri" panose="020F0502020204030204" pitchFamily="34" charset="0"/>
                <a:cs typeface="B Lotus" panose="00000400000000000000" pitchFamily="2" charset="-78"/>
              </a:rPr>
              <a:t> </a:t>
            </a:r>
            <a:r>
              <a:rPr lang="ar-SA" sz="3200" dirty="0" smtClean="0">
                <a:latin typeface="Calibri" panose="020F0502020204030204" pitchFamily="34" charset="0"/>
                <a:ea typeface="Calibri" panose="020F0502020204030204" pitchFamily="34" charset="0"/>
                <a:cs typeface="B Lotus" panose="00000400000000000000" pitchFamily="2" charset="-78"/>
              </a:rPr>
              <a:t>های </a:t>
            </a:r>
            <a:r>
              <a:rPr lang="ar-SA" sz="3200" dirty="0">
                <a:latin typeface="Calibri" panose="020F0502020204030204" pitchFamily="34" charset="0"/>
                <a:ea typeface="Calibri" panose="020F0502020204030204" pitchFamily="34" charset="0"/>
                <a:cs typeface="B Lotus" panose="00000400000000000000" pitchFamily="2" charset="-78"/>
              </a:rPr>
              <a:t>مورد نظر را از لحاظ پیش‌بینی در امر حفاظت فنی و بهداشت کار، برای اظهار نظر و تأیید به وزارت کار و امور‌اجتماعی ارسال دارند</a:t>
            </a:r>
            <a:r>
              <a:rPr lang="ar-SA" sz="3200" dirty="0" smtClean="0">
                <a:latin typeface="Calibri" panose="020F0502020204030204" pitchFamily="34" charset="0"/>
                <a:ea typeface="Calibri" panose="020F0502020204030204" pitchFamily="34" charset="0"/>
                <a:cs typeface="B Lotus" panose="00000400000000000000" pitchFamily="2" charset="-78"/>
              </a:rPr>
              <a:t>. </a:t>
            </a:r>
            <a:r>
              <a:rPr lang="ar-SA" sz="3200" dirty="0">
                <a:latin typeface="Calibri" panose="020F0502020204030204" pitchFamily="34" charset="0"/>
                <a:ea typeface="Calibri" panose="020F0502020204030204" pitchFamily="34" charset="0"/>
                <a:cs typeface="B Lotus" panose="00000400000000000000" pitchFamily="2" charset="-78"/>
              </a:rPr>
              <a:t>وزارت کار و امور اجتماعی موظف است نظرات خود را ظرف مدت یک ماه اعلام نماید. بهره‌برداری از کارگاه‌های مزبور منوط‌به رعایت مقررات حفاظتی و بهداشتی خواهد </a:t>
            </a:r>
            <a:r>
              <a:rPr lang="ar-SA" sz="3200" dirty="0" smtClean="0">
                <a:latin typeface="Calibri" panose="020F0502020204030204" pitchFamily="34" charset="0"/>
                <a:ea typeface="Calibri" panose="020F0502020204030204" pitchFamily="34" charset="0"/>
                <a:cs typeface="B Lotus" panose="00000400000000000000" pitchFamily="2" charset="-78"/>
              </a:rPr>
              <a:t>بود</a:t>
            </a:r>
            <a:r>
              <a:rPr lang="fa-IR" sz="3200" dirty="0" smtClean="0">
                <a:latin typeface="Calibri" panose="020F0502020204030204" pitchFamily="34" charset="0"/>
                <a:ea typeface="Calibri" panose="020F0502020204030204" pitchFamily="34" charset="0"/>
                <a:cs typeface="B Lotus"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19</a:t>
            </a:fld>
            <a:endParaRPr lang="en-US"/>
          </a:p>
        </p:txBody>
      </p:sp>
    </p:spTree>
    <p:extLst>
      <p:ext uri="{BB962C8B-B14F-4D97-AF65-F5344CB8AC3E}">
        <p14:creationId xmlns:p14="http://schemas.microsoft.com/office/powerpoint/2010/main" val="76789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0" y="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Subtitle 7"/>
          <p:cNvSpPr>
            <a:spLocks noGrp="1"/>
          </p:cNvSpPr>
          <p:nvPr>
            <p:ph type="subTitle" idx="1"/>
          </p:nvPr>
        </p:nvSpPr>
        <p:spPr>
          <a:xfrm>
            <a:off x="952500" y="1773238"/>
            <a:ext cx="7130796" cy="4060634"/>
          </a:xfrm>
        </p:spPr>
        <p:txBody>
          <a:bodyPr>
            <a:noAutofit/>
          </a:bodyPr>
          <a:lstStyle/>
          <a:p>
            <a:pPr marL="342900" indent="-342900" algn="r" rtl="1">
              <a:buFont typeface="Arial" panose="020B0604020202020204" pitchFamily="34" charset="0"/>
              <a:buChar char="•"/>
            </a:pPr>
            <a:r>
              <a:rPr lang="fa-IR" b="1" dirty="0">
                <a:cs typeface="B Zar" panose="00000400000000000000" pitchFamily="2" charset="-78"/>
              </a:rPr>
              <a:t>آشنایی با سیستم و سلسله مراتب قانونی</a:t>
            </a:r>
          </a:p>
          <a:p>
            <a:pPr marL="342900" indent="-342900" algn="r" rtl="1">
              <a:buFont typeface="Arial" panose="020B0604020202020204" pitchFamily="34" charset="0"/>
              <a:buChar char="•"/>
            </a:pPr>
            <a:r>
              <a:rPr lang="fa-IR" b="1" dirty="0">
                <a:cs typeface="B Zar" panose="00000400000000000000" pitchFamily="2" charset="-78"/>
              </a:rPr>
              <a:t>قوانین، </a:t>
            </a:r>
            <a:r>
              <a:rPr lang="fa-IR" b="1" dirty="0" smtClean="0">
                <a:cs typeface="B Zar" panose="00000400000000000000" pitchFamily="2" charset="-78"/>
              </a:rPr>
              <a:t>مقررات و استانداردهای </a:t>
            </a:r>
            <a:r>
              <a:rPr lang="fa-IR" b="1" dirty="0">
                <a:cs typeface="B Zar" panose="00000400000000000000" pitchFamily="2" charset="-78"/>
              </a:rPr>
              <a:t>ایمنی و بهداشت جمهوری اسلامی </a:t>
            </a:r>
            <a:r>
              <a:rPr lang="fa-IR" b="1" dirty="0" smtClean="0">
                <a:cs typeface="B Zar" panose="00000400000000000000" pitchFamily="2" charset="-78"/>
              </a:rPr>
              <a:t>ایران</a:t>
            </a:r>
            <a:endParaRPr lang="en-US" b="1" dirty="0" smtClean="0">
              <a:cs typeface="B Zar" panose="00000400000000000000" pitchFamily="2" charset="-78"/>
            </a:endParaRPr>
          </a:p>
          <a:p>
            <a:pPr marL="857250" indent="-342900" algn="r" rtl="1">
              <a:buFont typeface="Arial" panose="020B0604020202020204" pitchFamily="34" charset="0"/>
              <a:buChar char="•"/>
            </a:pPr>
            <a:r>
              <a:rPr lang="fa-IR" dirty="0">
                <a:cs typeface="B Zar" panose="00000400000000000000" pitchFamily="2" charset="-78"/>
              </a:rPr>
              <a:t>قوانین، </a:t>
            </a:r>
            <a:r>
              <a:rPr lang="fa-IR" dirty="0" smtClean="0">
                <a:cs typeface="B Zar" panose="00000400000000000000" pitchFamily="2" charset="-78"/>
              </a:rPr>
              <a:t>مقررات</a:t>
            </a:r>
            <a:r>
              <a:rPr lang="fa-IR" dirty="0">
                <a:cs typeface="B Zar" panose="00000400000000000000" pitchFamily="2" charset="-78"/>
              </a:rPr>
              <a:t> </a:t>
            </a:r>
            <a:r>
              <a:rPr lang="fa-IR" dirty="0" smtClean="0">
                <a:cs typeface="B Zar" panose="00000400000000000000" pitchFamily="2" charset="-78"/>
              </a:rPr>
              <a:t>و استانداردهای ایمنی (مرتبط با وزارت کار)</a:t>
            </a:r>
            <a:endParaRPr lang="en-US" dirty="0" smtClean="0">
              <a:cs typeface="B Zar" panose="00000400000000000000" pitchFamily="2" charset="-78"/>
            </a:endParaRPr>
          </a:p>
          <a:p>
            <a:pPr marL="857250" indent="-342900" algn="r" rtl="1">
              <a:buFont typeface="Arial" panose="020B0604020202020204" pitchFamily="34" charset="0"/>
              <a:buChar char="•"/>
            </a:pPr>
            <a:r>
              <a:rPr lang="fa-IR" dirty="0">
                <a:cs typeface="B Zar" panose="00000400000000000000" pitchFamily="2" charset="-78"/>
              </a:rPr>
              <a:t>قوانین، </a:t>
            </a:r>
            <a:r>
              <a:rPr lang="fa-IR" dirty="0" smtClean="0">
                <a:cs typeface="B Zar" panose="00000400000000000000" pitchFamily="2" charset="-78"/>
              </a:rPr>
              <a:t>مقررات و استانداردهای بهداشت (مرتبط با وزارت بهداشت)</a:t>
            </a:r>
          </a:p>
          <a:p>
            <a:pPr marL="342900" indent="-342900" algn="r" rtl="1">
              <a:buFont typeface="Arial" panose="020B0604020202020204" pitchFamily="34" charset="0"/>
              <a:buChar char="•"/>
            </a:pPr>
            <a:r>
              <a:rPr lang="fa-IR" b="1" dirty="0">
                <a:cs typeface="B Zar" panose="00000400000000000000" pitchFamily="2" charset="-78"/>
              </a:rPr>
              <a:t>قوانین</a:t>
            </a:r>
            <a:r>
              <a:rPr lang="fa-IR" b="1" dirty="0" smtClean="0">
                <a:cs typeface="B Zar" panose="00000400000000000000" pitchFamily="2" charset="-78"/>
              </a:rPr>
              <a:t>، مقررات و استانداردهای </a:t>
            </a:r>
            <a:r>
              <a:rPr lang="fa-IR" b="1" dirty="0">
                <a:cs typeface="B Zar" panose="00000400000000000000" pitchFamily="2" charset="-78"/>
              </a:rPr>
              <a:t>ایمنی و بهداشت </a:t>
            </a:r>
            <a:r>
              <a:rPr lang="fa-IR" b="1" dirty="0" smtClean="0">
                <a:cs typeface="B Zar" panose="00000400000000000000" pitchFamily="2" charset="-78"/>
              </a:rPr>
              <a:t>بین المللی</a:t>
            </a:r>
          </a:p>
          <a:p>
            <a:pPr marL="342900" indent="-342900" algn="r" rtl="1">
              <a:buFont typeface="Arial" panose="020B0604020202020204" pitchFamily="34" charset="0"/>
              <a:buChar char="•"/>
            </a:pPr>
            <a:r>
              <a:rPr lang="fa-IR" b="1" dirty="0">
                <a:cs typeface="B Zar" panose="00000400000000000000" pitchFamily="2" charset="-78"/>
              </a:rPr>
              <a:t>قوانین، </a:t>
            </a:r>
            <a:r>
              <a:rPr lang="fa-IR" b="1" dirty="0" smtClean="0">
                <a:cs typeface="B Zar" panose="00000400000000000000" pitchFamily="2" charset="-78"/>
              </a:rPr>
              <a:t>مقررات و استانداردهای </a:t>
            </a:r>
            <a:r>
              <a:rPr lang="fa-IR" b="1" dirty="0">
                <a:cs typeface="B Zar" panose="00000400000000000000" pitchFamily="2" charset="-78"/>
              </a:rPr>
              <a:t>ایمنی و بهداشت </a:t>
            </a:r>
            <a:r>
              <a:rPr lang="fa-IR" b="1" dirty="0" smtClean="0">
                <a:cs typeface="B Zar" panose="00000400000000000000" pitchFamily="2" charset="-78"/>
              </a:rPr>
              <a:t>ایالات متحده</a:t>
            </a:r>
            <a:endParaRPr lang="fa-IR" b="1" dirty="0">
              <a:cs typeface="B Zar" panose="00000400000000000000" pitchFamily="2" charset="-78"/>
            </a:endParaRPr>
          </a:p>
          <a:p>
            <a:pPr marL="342900" indent="-342900" algn="r" rtl="1">
              <a:buFont typeface="Arial" panose="020B0604020202020204" pitchFamily="34" charset="0"/>
              <a:buChar char="•"/>
            </a:pPr>
            <a:endParaRPr lang="fa-IR" b="1" dirty="0" smtClean="0">
              <a:cs typeface="B Zar" panose="00000400000000000000" pitchFamily="2" charset="-78"/>
            </a:endParaRPr>
          </a:p>
          <a:p>
            <a:pPr marL="342900" indent="-342900" algn="r" rtl="1">
              <a:buFont typeface="Arial" panose="020B0604020202020204" pitchFamily="34" charset="0"/>
              <a:buChar char="•"/>
            </a:pPr>
            <a:endParaRPr lang="fa-IR" b="1" dirty="0" smtClean="0">
              <a:cs typeface="B Zar" panose="00000400000000000000" pitchFamily="2" charset="-78"/>
            </a:endParaRPr>
          </a:p>
          <a:p>
            <a:pPr marL="342900" indent="-342900" algn="r" rtl="1">
              <a:buFont typeface="Arial" panose="020B0604020202020204" pitchFamily="34" charset="0"/>
              <a:buChar char="•"/>
            </a:pPr>
            <a:endParaRPr lang="fa-IR" b="1" dirty="0" smtClean="0">
              <a:cs typeface="B Zar" panose="00000400000000000000" pitchFamily="2" charset="-78"/>
            </a:endParaRPr>
          </a:p>
          <a:p>
            <a:pPr marL="342900" indent="-342900" algn="r" rtl="1">
              <a:buFont typeface="Arial" panose="020B0604020202020204" pitchFamily="34" charset="0"/>
              <a:buChar char="•"/>
            </a:pPr>
            <a:endParaRPr lang="fa-IR" dirty="0" smtClean="0"/>
          </a:p>
          <a:p>
            <a:pPr marL="342900" indent="-342900" algn="r" rtl="1">
              <a:buFont typeface="Arial" panose="020B0604020202020204" pitchFamily="34" charset="0"/>
              <a:buChar char="•"/>
            </a:pPr>
            <a:endParaRPr lang="en-US" dirty="0"/>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3" name="Slide Number Placeholder 2"/>
          <p:cNvSpPr>
            <a:spLocks noGrp="1"/>
          </p:cNvSpPr>
          <p:nvPr>
            <p:ph type="sldNum" sz="quarter" idx="12"/>
          </p:nvPr>
        </p:nvSpPr>
        <p:spPr/>
        <p:txBody>
          <a:bodyPr/>
          <a:lstStyle/>
          <a:p>
            <a:fld id="{F8430912-B434-4044-A643-0469727BA55B}" type="slidenum">
              <a:rPr lang="en-US" smtClean="0"/>
              <a:t>2</a:t>
            </a:fld>
            <a:endParaRPr lang="en-US"/>
          </a:p>
        </p:txBody>
      </p:sp>
    </p:spTree>
    <p:extLst>
      <p:ext uri="{BB962C8B-B14F-4D97-AF65-F5344CB8AC3E}">
        <p14:creationId xmlns:p14="http://schemas.microsoft.com/office/powerpoint/2010/main" val="539669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775148" y="489869"/>
            <a:ext cx="1593706"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ماده 91</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593558" y="1360877"/>
            <a:ext cx="7724719" cy="4834785"/>
          </a:xfrm>
          <a:prstGeom prst="rect">
            <a:avLst/>
          </a:prstGeom>
          <a:ln w="25400">
            <a:noFill/>
          </a:ln>
        </p:spPr>
        <p:txBody>
          <a:bodyPr wrap="square">
            <a:spAutoFit/>
          </a:bodyPr>
          <a:lstStyle/>
          <a:p>
            <a:pPr algn="just" rtl="1">
              <a:lnSpc>
                <a:spcPct val="107000"/>
              </a:lnSpc>
              <a:spcAft>
                <a:spcPts val="800"/>
              </a:spcAft>
            </a:pPr>
            <a:r>
              <a:rPr lang="ar-SA" sz="3200" b="1" dirty="0">
                <a:latin typeface="Calibri" panose="020F0502020204030204" pitchFamily="34" charset="0"/>
                <a:ea typeface="Calibri" panose="020F0502020204030204" pitchFamily="34" charset="0"/>
                <a:cs typeface="B Lotus" panose="00000400000000000000" pitchFamily="2" charset="-78"/>
              </a:rPr>
              <a:t>‌ماده </a:t>
            </a:r>
            <a:r>
              <a:rPr lang="fa-IR" sz="3200" b="1" dirty="0">
                <a:latin typeface="Calibri" panose="020F0502020204030204" pitchFamily="34" charset="0"/>
                <a:ea typeface="Calibri" panose="020F0502020204030204" pitchFamily="34" charset="0"/>
                <a:cs typeface="B Lotus" panose="00000400000000000000" pitchFamily="2" charset="-78"/>
              </a:rPr>
              <a:t>۹۱ - </a:t>
            </a:r>
            <a:r>
              <a:rPr lang="ar-SA" sz="3200" dirty="0">
                <a:latin typeface="Calibri" panose="020F0502020204030204" pitchFamily="34" charset="0"/>
                <a:ea typeface="Calibri" panose="020F0502020204030204" pitchFamily="34" charset="0"/>
                <a:cs typeface="B Lotus" panose="00000400000000000000" pitchFamily="2" charset="-78"/>
              </a:rPr>
              <a:t>کارفرمایان و مسئولان کلیه واحدهای موضوع ماده </a:t>
            </a:r>
            <a:r>
              <a:rPr lang="fa-IR" sz="3200" dirty="0">
                <a:latin typeface="Calibri" panose="020F0502020204030204" pitchFamily="34" charset="0"/>
                <a:ea typeface="Calibri" panose="020F0502020204030204" pitchFamily="34" charset="0"/>
                <a:cs typeface="B Lotus" panose="00000400000000000000" pitchFamily="2" charset="-78"/>
              </a:rPr>
              <a:t>۸۵ </a:t>
            </a:r>
            <a:r>
              <a:rPr lang="ar-SA" sz="3200" dirty="0">
                <a:latin typeface="Calibri" panose="020F0502020204030204" pitchFamily="34" charset="0"/>
                <a:ea typeface="Calibri" panose="020F0502020204030204" pitchFamily="34" charset="0"/>
                <a:cs typeface="B Lotus" panose="00000400000000000000" pitchFamily="2" charset="-78"/>
              </a:rPr>
              <a:t>این قانون مکلف هستند بر اساس مصوبات شورای عالی حفاظت فنی برای تأمین‌حفاظت و سلامت و بهداشت کارگران در محیط کار، وسایل و امکانات لازم را تهیه و در اختیار آنان قرار داده و چگونگی کاربرد وسایل فوق‌الذکر را به‌آنان بیاموزند و در خصوص رعایت مقررات حفاظتی و بهداشتی نظارت نمایند. افراد مذکور نیز ملزم به استفاده و نگهداری از وسایل حفاظتی و‌بهداشتی فردی و اجرای دستورالعملهای مربوطه کارگاه </a:t>
            </a:r>
            <a:r>
              <a:rPr lang="ar-SA" sz="3200" dirty="0" smtClean="0">
                <a:latin typeface="Calibri" panose="020F0502020204030204" pitchFamily="34" charset="0"/>
                <a:ea typeface="Calibri" panose="020F0502020204030204" pitchFamily="34" charset="0"/>
                <a:cs typeface="B Lotus" panose="00000400000000000000" pitchFamily="2" charset="-78"/>
              </a:rPr>
              <a:t>می‌باشند</a:t>
            </a:r>
            <a:r>
              <a:rPr lang="fa-IR" sz="3200" dirty="0" smtClean="0">
                <a:latin typeface="Calibri" panose="020F0502020204030204" pitchFamily="34" charset="0"/>
                <a:ea typeface="Calibri" panose="020F0502020204030204" pitchFamily="34" charset="0"/>
                <a:cs typeface="B Lotus"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20</a:t>
            </a:fld>
            <a:endParaRPr lang="en-US"/>
          </a:p>
        </p:txBody>
      </p:sp>
    </p:spTree>
    <p:extLst>
      <p:ext uri="{BB962C8B-B14F-4D97-AF65-F5344CB8AC3E}">
        <p14:creationId xmlns:p14="http://schemas.microsoft.com/office/powerpoint/2010/main" val="729707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739081" y="489869"/>
            <a:ext cx="1665841"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ماده 92</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593558" y="1360877"/>
            <a:ext cx="7724719" cy="4940968"/>
          </a:xfrm>
          <a:prstGeom prst="rect">
            <a:avLst/>
          </a:prstGeom>
          <a:ln w="25400">
            <a:noFill/>
          </a:ln>
        </p:spPr>
        <p:txBody>
          <a:bodyPr wrap="square">
            <a:spAutoFit/>
          </a:bodyPr>
          <a:lstStyle/>
          <a:p>
            <a:pPr algn="just" rtl="1">
              <a:lnSpc>
                <a:spcPct val="107000"/>
              </a:lnSpc>
              <a:spcAft>
                <a:spcPts val="800"/>
              </a:spcAft>
            </a:pPr>
            <a:r>
              <a:rPr lang="ar-SA" sz="3200" b="1" dirty="0" smtClean="0">
                <a:latin typeface="Calibri" panose="020F0502020204030204" pitchFamily="34" charset="0"/>
                <a:ea typeface="Calibri" panose="020F0502020204030204" pitchFamily="34" charset="0"/>
                <a:cs typeface="B Lotus" panose="00000400000000000000" pitchFamily="2" charset="-78"/>
              </a:rPr>
              <a:t>‌ماده </a:t>
            </a:r>
            <a:r>
              <a:rPr lang="fa-IR" sz="3200" b="1" dirty="0" smtClean="0">
                <a:latin typeface="Calibri" panose="020F0502020204030204" pitchFamily="34" charset="0"/>
                <a:ea typeface="Calibri" panose="020F0502020204030204" pitchFamily="34" charset="0"/>
                <a:cs typeface="B Lotus" panose="00000400000000000000" pitchFamily="2" charset="-78"/>
              </a:rPr>
              <a:t>۹۲ - </a:t>
            </a:r>
            <a:r>
              <a:rPr lang="ar-SA" sz="3200" dirty="0" smtClean="0">
                <a:latin typeface="Calibri" panose="020F0502020204030204" pitchFamily="34" charset="0"/>
                <a:ea typeface="Calibri" panose="020F0502020204030204" pitchFamily="34" charset="0"/>
                <a:cs typeface="B Lotus" panose="00000400000000000000" pitchFamily="2" charset="-78"/>
              </a:rPr>
              <a:t>کلیه واحدهای موضوع ماده </a:t>
            </a:r>
            <a:r>
              <a:rPr lang="fa-IR" sz="3200" dirty="0" smtClean="0">
                <a:latin typeface="Calibri" panose="020F0502020204030204" pitchFamily="34" charset="0"/>
                <a:ea typeface="Calibri" panose="020F0502020204030204" pitchFamily="34" charset="0"/>
                <a:cs typeface="B Lotus" panose="00000400000000000000" pitchFamily="2" charset="-78"/>
              </a:rPr>
              <a:t>۸۵ </a:t>
            </a:r>
            <a:r>
              <a:rPr lang="ar-SA" sz="3200" dirty="0" smtClean="0">
                <a:latin typeface="Calibri" panose="020F0502020204030204" pitchFamily="34" charset="0"/>
                <a:ea typeface="Calibri" panose="020F0502020204030204" pitchFamily="34" charset="0"/>
                <a:cs typeface="B Lotus" panose="00000400000000000000" pitchFamily="2" charset="-78"/>
              </a:rPr>
              <a:t>این قانون که شاغلین در آن‌ها به اقتضای نوع کار در معرض بروز بیماریهای ناشی از کار قرار دارند باید برای‌همه افراد مذکور پرونده پزشکی تشکیل دهند و حداقل سالی یکبار توسط مراکز بهداشتی درمانی از آن‌ها معاینه و آزمایشهای لازم را به عمل آورند و‌نتیجه را در پرونده مربوطه ضبط نمایند</a:t>
            </a:r>
            <a:r>
              <a:rPr lang="fa-IR" sz="3200" dirty="0" smtClean="0">
                <a:latin typeface="Calibri" panose="020F0502020204030204" pitchFamily="34" charset="0"/>
                <a:ea typeface="Calibri" panose="020F0502020204030204" pitchFamily="34" charset="0"/>
                <a:cs typeface="B Lotus" panose="00000400000000000000" pitchFamily="2" charset="-78"/>
              </a:rPr>
              <a:t>.</a:t>
            </a:r>
            <a:endParaRPr lang="en-US" sz="3200" dirty="0" smtClean="0">
              <a:latin typeface="Calibri" panose="020F0502020204030204" pitchFamily="34" charset="0"/>
              <a:ea typeface="Calibri" panose="020F0502020204030204" pitchFamily="34" charset="0"/>
              <a:cs typeface="B Lotus" panose="00000400000000000000" pitchFamily="2" charset="-78"/>
            </a:endParaRPr>
          </a:p>
          <a:p>
            <a:pPr algn="just" rtl="1">
              <a:lnSpc>
                <a:spcPct val="107000"/>
              </a:lnSpc>
              <a:spcAft>
                <a:spcPts val="800"/>
              </a:spcAft>
            </a:pPr>
            <a:r>
              <a:rPr lang="ar-SA" b="1" dirty="0" smtClean="0">
                <a:latin typeface="Calibri" panose="020F0502020204030204" pitchFamily="34" charset="0"/>
                <a:ea typeface="Calibri" panose="020F0502020204030204" pitchFamily="34" charset="0"/>
                <a:cs typeface="B Lotus" panose="00000400000000000000" pitchFamily="2" charset="-78"/>
              </a:rPr>
              <a:t>‌تبصره </a:t>
            </a:r>
            <a:r>
              <a:rPr lang="fa-IR" b="1" dirty="0" smtClean="0">
                <a:latin typeface="Calibri" panose="020F0502020204030204" pitchFamily="34" charset="0"/>
                <a:ea typeface="Calibri" panose="020F0502020204030204" pitchFamily="34" charset="0"/>
                <a:cs typeface="B Lotus" panose="00000400000000000000" pitchFamily="2" charset="-78"/>
              </a:rPr>
              <a:t>۱ - </a:t>
            </a:r>
            <a:r>
              <a:rPr lang="ar-SA" dirty="0" smtClean="0">
                <a:latin typeface="Calibri" panose="020F0502020204030204" pitchFamily="34" charset="0"/>
                <a:ea typeface="Calibri" panose="020F0502020204030204" pitchFamily="34" charset="0"/>
                <a:cs typeface="B Lotus" panose="00000400000000000000" pitchFamily="2" charset="-78"/>
              </a:rPr>
              <a:t>چنانچه با تشخیص شورای پزشکی نظر داده شود که فرد معاینه شده به بیماری ناشی از کار مبتلا یا در معرض ابتلا باشد کارفرما و‌مسئولین مربوطه مکلف هستند کار او را بر اساس نظریه شورای پزشکی مذکور بدون کاهش حق‌السعی، در قسمت مناسب دیگری تعیین نماین</a:t>
            </a:r>
            <a:r>
              <a:rPr lang="fa-IR" dirty="0" smtClean="0">
                <a:latin typeface="Calibri" panose="020F0502020204030204" pitchFamily="34" charset="0"/>
                <a:ea typeface="Calibri" panose="020F0502020204030204" pitchFamily="34" charset="0"/>
                <a:cs typeface="B Lotus" panose="00000400000000000000" pitchFamily="2" charset="-78"/>
              </a:rPr>
              <a:t>د.</a:t>
            </a:r>
            <a:endParaRPr lang="en-US" dirty="0" smtClean="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b="1" dirty="0" smtClean="0">
                <a:latin typeface="Calibri" panose="020F0502020204030204" pitchFamily="34" charset="0"/>
                <a:ea typeface="Calibri" panose="020F0502020204030204" pitchFamily="34" charset="0"/>
                <a:cs typeface="B Lotus" panose="00000400000000000000" pitchFamily="2" charset="-78"/>
              </a:rPr>
              <a:t>‌تبصره </a:t>
            </a:r>
            <a:r>
              <a:rPr lang="fa-IR" b="1" dirty="0" smtClean="0">
                <a:latin typeface="Calibri" panose="020F0502020204030204" pitchFamily="34" charset="0"/>
                <a:ea typeface="Calibri" panose="020F0502020204030204" pitchFamily="34" charset="0"/>
                <a:cs typeface="B Lotus" panose="00000400000000000000" pitchFamily="2" charset="-78"/>
              </a:rPr>
              <a:t>۲ - </a:t>
            </a:r>
            <a:r>
              <a:rPr lang="ar-SA" dirty="0" smtClean="0">
                <a:latin typeface="Calibri" panose="020F0502020204030204" pitchFamily="34" charset="0"/>
                <a:ea typeface="Calibri" panose="020F0502020204030204" pitchFamily="34" charset="0"/>
                <a:cs typeface="B Lotus" panose="00000400000000000000" pitchFamily="2" charset="-78"/>
              </a:rPr>
              <a:t>در صورت مشاهده چنین بیمارانی، وزارت کار و امور اجتماعی مکلف به بازدید و تأیید مجدد شرایط فنی و بهداشت و ایمنی محیط کار‌خواهد بود</a:t>
            </a:r>
            <a:r>
              <a:rPr lang="fa-IR" dirty="0" smtClean="0">
                <a:latin typeface="Calibri" panose="020F0502020204030204" pitchFamily="34" charset="0"/>
                <a:ea typeface="Calibri" panose="020F0502020204030204" pitchFamily="34" charset="0"/>
                <a:cs typeface="B Lotus"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21</a:t>
            </a:fld>
            <a:endParaRPr lang="en-US"/>
          </a:p>
        </p:txBody>
      </p:sp>
    </p:spTree>
    <p:extLst>
      <p:ext uri="{BB962C8B-B14F-4D97-AF65-F5344CB8AC3E}">
        <p14:creationId xmlns:p14="http://schemas.microsoft.com/office/powerpoint/2010/main" val="1996778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717440" y="489869"/>
            <a:ext cx="1709122"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ماده 93</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593558" y="1360877"/>
            <a:ext cx="7724719" cy="5303247"/>
          </a:xfrm>
          <a:prstGeom prst="rect">
            <a:avLst/>
          </a:prstGeom>
          <a:ln w="25400">
            <a:noFill/>
          </a:ln>
        </p:spPr>
        <p:txBody>
          <a:bodyPr wrap="square">
            <a:spAutoFit/>
          </a:bodyPr>
          <a:lstStyle/>
          <a:p>
            <a:pPr algn="just" rtl="1">
              <a:lnSpc>
                <a:spcPct val="107000"/>
              </a:lnSpc>
              <a:spcAft>
                <a:spcPts val="800"/>
              </a:spcAft>
            </a:pPr>
            <a:r>
              <a:rPr lang="ar-SA" sz="3200" b="1" dirty="0">
                <a:latin typeface="Calibri" panose="020F0502020204030204" pitchFamily="34" charset="0"/>
                <a:ea typeface="Calibri" panose="020F0502020204030204" pitchFamily="34" charset="0"/>
                <a:cs typeface="B Lotus" panose="00000400000000000000" pitchFamily="2" charset="-78"/>
              </a:rPr>
              <a:t>‌ماده </a:t>
            </a:r>
            <a:r>
              <a:rPr lang="fa-IR" sz="3200" b="1" dirty="0">
                <a:latin typeface="Calibri" panose="020F0502020204030204" pitchFamily="34" charset="0"/>
                <a:ea typeface="Calibri" panose="020F0502020204030204" pitchFamily="34" charset="0"/>
                <a:cs typeface="B Lotus" panose="00000400000000000000" pitchFamily="2" charset="-78"/>
              </a:rPr>
              <a:t>۹۳ - </a:t>
            </a:r>
            <a:r>
              <a:rPr lang="ar-SA" sz="3200" dirty="0">
                <a:latin typeface="Calibri" panose="020F0502020204030204" pitchFamily="34" charset="0"/>
                <a:ea typeface="Calibri" panose="020F0502020204030204" pitchFamily="34" charset="0"/>
                <a:cs typeface="B Lotus" panose="00000400000000000000" pitchFamily="2" charset="-78"/>
              </a:rPr>
              <a:t>به منظور جلب مشارکت کارگران و نظارت بر حسن اجرای مقررات حفاظتی و بهداشتی در محیط کار و پیشگیری از حوادث و بیماری‌ها، ‌در کارگاه‌هایی که وزارت کار و امور اجتماعی و وزارت بهداشت، درمان و آموزش پزشکی ضروری تشخیص دهند کمیته حفاظت فنی و بهداشت کار‌تشکیل خواهد </a:t>
            </a:r>
            <a:r>
              <a:rPr lang="ar-SA" sz="3200" dirty="0" smtClean="0">
                <a:latin typeface="Calibri" panose="020F0502020204030204" pitchFamily="34" charset="0"/>
                <a:ea typeface="Calibri" panose="020F0502020204030204" pitchFamily="34" charset="0"/>
                <a:cs typeface="B Lotus" panose="00000400000000000000" pitchFamily="2" charset="-78"/>
              </a:rPr>
              <a:t>شد</a:t>
            </a:r>
            <a:r>
              <a:rPr lang="fa-IR" sz="3200" dirty="0" smtClean="0">
                <a:latin typeface="Calibri" panose="020F0502020204030204" pitchFamily="34" charset="0"/>
                <a:ea typeface="Calibri" panose="020F0502020204030204" pitchFamily="34" charset="0"/>
                <a:cs typeface="B Lotus" panose="00000400000000000000" pitchFamily="2" charset="-78"/>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b="1" dirty="0">
                <a:latin typeface="Calibri" panose="020F0502020204030204" pitchFamily="34" charset="0"/>
                <a:ea typeface="Calibri" panose="020F0502020204030204" pitchFamily="34" charset="0"/>
                <a:cs typeface="B Lotus" panose="00000400000000000000" pitchFamily="2" charset="-78"/>
              </a:rPr>
              <a:t>‌تبصره </a:t>
            </a:r>
            <a:r>
              <a:rPr lang="fa-IR" b="1" dirty="0">
                <a:latin typeface="Calibri" panose="020F0502020204030204" pitchFamily="34" charset="0"/>
                <a:ea typeface="Calibri" panose="020F0502020204030204" pitchFamily="34" charset="0"/>
                <a:cs typeface="B Lotus" panose="00000400000000000000" pitchFamily="2" charset="-78"/>
              </a:rPr>
              <a:t>۱ - </a:t>
            </a:r>
            <a:r>
              <a:rPr lang="ar-SA" dirty="0">
                <a:latin typeface="Calibri" panose="020F0502020204030204" pitchFamily="34" charset="0"/>
                <a:ea typeface="Calibri" panose="020F0502020204030204" pitchFamily="34" charset="0"/>
                <a:cs typeface="B Lotus" panose="00000400000000000000" pitchFamily="2" charset="-78"/>
              </a:rPr>
              <a:t>کمیته مذکور از افراد متخصص در زمینه حفاظت فنی و بهداشت حرفه‌ای و امور فنی کارگاه تشکیل می‌شود و از بین اعضاء، دو نفر‌شخص واجد شرایطی که مورد تأیید وزارتخانه‌های کار و امور اجتماعی و بهداشت، درمان و آموزش پزشکی باشند تعیین می‌کردند که وظیفه‌شان‌برقراری ارتباط میان کمیته مذکور با کارفرما و وزارت کار و امور اجتماعی و وزارت بهداشت، درمان و آموزش پزشکی می‌باشد</a:t>
            </a:r>
            <a:r>
              <a:rPr lang="en-US" dirty="0">
                <a:latin typeface="Calibri" panose="020F0502020204030204" pitchFamily="34" charset="0"/>
                <a:ea typeface="Calibri" panose="020F0502020204030204" pitchFamily="34" charset="0"/>
                <a:cs typeface="B Lotus"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b="1" dirty="0">
                <a:latin typeface="Calibri" panose="020F0502020204030204" pitchFamily="34" charset="0"/>
                <a:ea typeface="Calibri" panose="020F0502020204030204" pitchFamily="34" charset="0"/>
                <a:cs typeface="B Lotus" panose="00000400000000000000" pitchFamily="2" charset="-78"/>
              </a:rPr>
              <a:t>‌تبصره </a:t>
            </a:r>
            <a:r>
              <a:rPr lang="fa-IR" b="1" dirty="0">
                <a:latin typeface="Calibri" panose="020F0502020204030204" pitchFamily="34" charset="0"/>
                <a:ea typeface="Calibri" panose="020F0502020204030204" pitchFamily="34" charset="0"/>
                <a:cs typeface="B Lotus" panose="00000400000000000000" pitchFamily="2" charset="-78"/>
              </a:rPr>
              <a:t>۲ - </a:t>
            </a:r>
            <a:r>
              <a:rPr lang="ar-SA" dirty="0">
                <a:latin typeface="Calibri" panose="020F0502020204030204" pitchFamily="34" charset="0"/>
                <a:ea typeface="Calibri" panose="020F0502020204030204" pitchFamily="34" charset="0"/>
                <a:cs typeface="B Lotus" panose="00000400000000000000" pitchFamily="2" charset="-78"/>
              </a:rPr>
              <a:t>نحوه تشکیل و ترکیب اعضاء بر اساس دستورالعملهایی خواهد بود که توسط وزارت کار و امور اجتماعی و وزارت بهداشت، درمان و‌آموزش پزشکی تهیه و ابلاغ خواهد شد</a:t>
            </a:r>
            <a:r>
              <a:rPr lang="en-US" dirty="0">
                <a:latin typeface="Calibri" panose="020F0502020204030204" pitchFamily="34" charset="0"/>
                <a:ea typeface="Calibri" panose="020F0502020204030204" pitchFamily="34" charset="0"/>
                <a:cs typeface="B Lotus" panose="00000400000000000000" pitchFamily="2" charset="-78"/>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22</a:t>
            </a:fld>
            <a:endParaRPr lang="en-US"/>
          </a:p>
        </p:txBody>
      </p:sp>
    </p:spTree>
    <p:extLst>
      <p:ext uri="{BB962C8B-B14F-4D97-AF65-F5344CB8AC3E}">
        <p14:creationId xmlns:p14="http://schemas.microsoft.com/office/powerpoint/2010/main" val="3411634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724653" y="489869"/>
            <a:ext cx="1694696"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ماده 95</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593558" y="1360877"/>
            <a:ext cx="7724719" cy="5303440"/>
          </a:xfrm>
          <a:prstGeom prst="rect">
            <a:avLst/>
          </a:prstGeom>
          <a:ln w="25400">
            <a:noFill/>
          </a:ln>
        </p:spPr>
        <p:txBody>
          <a:bodyPr wrap="square">
            <a:spAutoFit/>
          </a:bodyPr>
          <a:lstStyle/>
          <a:p>
            <a:pPr algn="just" rtl="1">
              <a:lnSpc>
                <a:spcPct val="107000"/>
              </a:lnSpc>
              <a:spcAft>
                <a:spcPts val="800"/>
              </a:spcAft>
            </a:pPr>
            <a:r>
              <a:rPr lang="ar-SA" sz="3200" dirty="0">
                <a:latin typeface="Calibri" panose="020F0502020204030204" pitchFamily="34" charset="0"/>
                <a:ea typeface="Calibri" panose="020F0502020204030204" pitchFamily="34" charset="0"/>
                <a:cs typeface="B Lotus" panose="00000400000000000000" pitchFamily="2" charset="-78"/>
              </a:rPr>
              <a:t>‌ماده </a:t>
            </a:r>
            <a:r>
              <a:rPr lang="fa-IR" sz="3200" dirty="0">
                <a:latin typeface="Calibri" panose="020F0502020204030204" pitchFamily="34" charset="0"/>
                <a:ea typeface="Calibri" panose="020F0502020204030204" pitchFamily="34" charset="0"/>
                <a:cs typeface="B Lotus" panose="00000400000000000000" pitchFamily="2" charset="-78"/>
              </a:rPr>
              <a:t>۹۵ - </a:t>
            </a:r>
            <a:r>
              <a:rPr lang="ar-SA" sz="3200" dirty="0">
                <a:latin typeface="Calibri" panose="020F0502020204030204" pitchFamily="34" charset="0"/>
                <a:ea typeface="Calibri" panose="020F0502020204030204" pitchFamily="34" charset="0"/>
                <a:cs typeface="B Lotus" panose="00000400000000000000" pitchFamily="2" charset="-78"/>
              </a:rPr>
              <a:t>مسئولیت اجرای مقررات و ضوابط فنی و بهداشت کار بر عهده کارفرما یا مسئولین واحدهای موضوع ذکر شده در ماده </a:t>
            </a:r>
            <a:r>
              <a:rPr lang="fa-IR" sz="3200" dirty="0">
                <a:latin typeface="Calibri" panose="020F0502020204030204" pitchFamily="34" charset="0"/>
                <a:ea typeface="Calibri" panose="020F0502020204030204" pitchFamily="34" charset="0"/>
                <a:cs typeface="B Lotus" panose="00000400000000000000" pitchFamily="2" charset="-78"/>
              </a:rPr>
              <a:t>۸۵ </a:t>
            </a:r>
            <a:r>
              <a:rPr lang="ar-SA" sz="3200" dirty="0">
                <a:latin typeface="Calibri" panose="020F0502020204030204" pitchFamily="34" charset="0"/>
                <a:ea typeface="Calibri" panose="020F0502020204030204" pitchFamily="34" charset="0"/>
                <a:cs typeface="B Lotus" panose="00000400000000000000" pitchFamily="2" charset="-78"/>
              </a:rPr>
              <a:t>این </a:t>
            </a:r>
            <a:r>
              <a:rPr lang="ar-SA" sz="3200" dirty="0" smtClean="0">
                <a:latin typeface="Calibri" panose="020F0502020204030204" pitchFamily="34" charset="0"/>
                <a:ea typeface="Calibri" panose="020F0502020204030204" pitchFamily="34" charset="0"/>
                <a:cs typeface="B Lotus" panose="00000400000000000000" pitchFamily="2" charset="-78"/>
              </a:rPr>
              <a:t>قانون‌</a:t>
            </a:r>
            <a:r>
              <a:rPr lang="fa-IR" sz="3200" dirty="0" smtClean="0">
                <a:latin typeface="Calibri" panose="020F0502020204030204" pitchFamily="34" charset="0"/>
                <a:ea typeface="Calibri" panose="020F0502020204030204" pitchFamily="34" charset="0"/>
                <a:cs typeface="B Lotus" panose="00000400000000000000" pitchFamily="2" charset="-78"/>
              </a:rPr>
              <a:t> </a:t>
            </a:r>
            <a:r>
              <a:rPr lang="ar-SA" sz="3200" dirty="0" smtClean="0">
                <a:latin typeface="Calibri" panose="020F0502020204030204" pitchFamily="34" charset="0"/>
                <a:ea typeface="Calibri" panose="020F0502020204030204" pitchFamily="34" charset="0"/>
                <a:cs typeface="B Lotus" panose="00000400000000000000" pitchFamily="2" charset="-78"/>
              </a:rPr>
              <a:t>خواهد </a:t>
            </a:r>
            <a:r>
              <a:rPr lang="ar-SA" sz="3200" dirty="0">
                <a:latin typeface="Calibri" panose="020F0502020204030204" pitchFamily="34" charset="0"/>
                <a:ea typeface="Calibri" panose="020F0502020204030204" pitchFamily="34" charset="0"/>
                <a:cs typeface="B Lotus" panose="00000400000000000000" pitchFamily="2" charset="-78"/>
              </a:rPr>
              <a:t>بود. هر‌گاه بر اثر عدم رعایت مقررات مذکور از سوی کارفرما یا مسئولین واحد، حادثه‌ای رخ دهد، شخص کارفرما یا مسئول مذکور از نظر‌کیفری و حقوقی و نیز مجازاتهای مندرج در این قانون مسئول </a:t>
            </a:r>
            <a:r>
              <a:rPr lang="ar-SA" sz="3200" dirty="0" smtClean="0">
                <a:latin typeface="Calibri" panose="020F0502020204030204" pitchFamily="34" charset="0"/>
                <a:ea typeface="Calibri" panose="020F0502020204030204" pitchFamily="34" charset="0"/>
                <a:cs typeface="B Lotus" panose="00000400000000000000" pitchFamily="2" charset="-78"/>
              </a:rPr>
              <a:t>است</a:t>
            </a:r>
            <a:r>
              <a:rPr lang="fa-IR" sz="3200" dirty="0" smtClean="0">
                <a:latin typeface="Calibri" panose="020F0502020204030204" pitchFamily="34" charset="0"/>
                <a:ea typeface="Calibri" panose="020F0502020204030204" pitchFamily="34" charset="0"/>
                <a:cs typeface="B Lotus" panose="00000400000000000000" pitchFamily="2" charset="-78"/>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600" b="1" dirty="0">
                <a:latin typeface="Calibri" panose="020F0502020204030204" pitchFamily="34" charset="0"/>
                <a:ea typeface="Calibri" panose="020F0502020204030204" pitchFamily="34" charset="0"/>
                <a:cs typeface="B Lotus" panose="00000400000000000000" pitchFamily="2" charset="-78"/>
              </a:rPr>
              <a:t>‌تبصره </a:t>
            </a:r>
            <a:r>
              <a:rPr lang="fa-IR" sz="1600" b="1" dirty="0">
                <a:latin typeface="Calibri" panose="020F0502020204030204" pitchFamily="34" charset="0"/>
                <a:ea typeface="Calibri" panose="020F0502020204030204" pitchFamily="34" charset="0"/>
                <a:cs typeface="B Lotus" panose="00000400000000000000" pitchFamily="2" charset="-78"/>
              </a:rPr>
              <a:t>۱ - </a:t>
            </a:r>
            <a:r>
              <a:rPr lang="ar-SA" sz="1600" dirty="0">
                <a:latin typeface="Calibri" panose="020F0502020204030204" pitchFamily="34" charset="0"/>
                <a:ea typeface="Calibri" panose="020F0502020204030204" pitchFamily="34" charset="0"/>
                <a:cs typeface="B Lotus" panose="00000400000000000000" pitchFamily="2" charset="-78"/>
              </a:rPr>
              <a:t>کارفرما یا مسئولان واحدهای موضوع ماده </a:t>
            </a:r>
            <a:r>
              <a:rPr lang="fa-IR" sz="1600" dirty="0">
                <a:latin typeface="Calibri" panose="020F0502020204030204" pitchFamily="34" charset="0"/>
                <a:ea typeface="Calibri" panose="020F0502020204030204" pitchFamily="34" charset="0"/>
                <a:cs typeface="B Lotus" panose="00000400000000000000" pitchFamily="2" charset="-78"/>
              </a:rPr>
              <a:t>۸۵ </a:t>
            </a:r>
            <a:r>
              <a:rPr lang="ar-SA" sz="1600" dirty="0">
                <a:latin typeface="Calibri" panose="020F0502020204030204" pitchFamily="34" charset="0"/>
                <a:ea typeface="Calibri" panose="020F0502020204030204" pitchFamily="34" charset="0"/>
                <a:cs typeface="B Lotus" panose="00000400000000000000" pitchFamily="2" charset="-78"/>
              </a:rPr>
              <a:t>این قانون موظف هستند کلیه حوادث ناشی از کار را در دفتر ویژه‌ای که فرم آن از طریق‌وزارت کار و امور اجتماعی اعلام می‌گردد ثبت و مراتب را سریعاً به صورت کتبی به اطلاع اداره کار و امور اجتماعی محل </a:t>
            </a:r>
            <a:r>
              <a:rPr lang="ar-SA" sz="1600" dirty="0" smtClean="0">
                <a:latin typeface="Calibri" panose="020F0502020204030204" pitchFamily="34" charset="0"/>
                <a:ea typeface="Calibri" panose="020F0502020204030204" pitchFamily="34" charset="0"/>
                <a:cs typeface="B Lotus" panose="00000400000000000000" pitchFamily="2" charset="-78"/>
              </a:rPr>
              <a:t>برسانند</a:t>
            </a:r>
            <a:r>
              <a:rPr lang="fa-IR" sz="1600" dirty="0" smtClean="0">
                <a:latin typeface="Calibri" panose="020F0502020204030204" pitchFamily="34" charset="0"/>
                <a:ea typeface="Calibri" panose="020F0502020204030204" pitchFamily="34" charset="0"/>
                <a:cs typeface="B Lotus" panose="00000400000000000000" pitchFamily="2" charset="-78"/>
              </a:rPr>
              <a:t>.</a:t>
            </a:r>
            <a:endParaRPr lang="en-US"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600" b="1" dirty="0">
                <a:latin typeface="Calibri" panose="020F0502020204030204" pitchFamily="34" charset="0"/>
                <a:ea typeface="Calibri" panose="020F0502020204030204" pitchFamily="34" charset="0"/>
                <a:cs typeface="B Lotus" panose="00000400000000000000" pitchFamily="2" charset="-78"/>
              </a:rPr>
              <a:t>‌تبصره </a:t>
            </a:r>
            <a:r>
              <a:rPr lang="fa-IR" sz="1600" b="1" dirty="0">
                <a:latin typeface="Calibri" panose="020F0502020204030204" pitchFamily="34" charset="0"/>
                <a:ea typeface="Calibri" panose="020F0502020204030204" pitchFamily="34" charset="0"/>
                <a:cs typeface="B Lotus" panose="00000400000000000000" pitchFamily="2" charset="-78"/>
              </a:rPr>
              <a:t>۲ - </a:t>
            </a:r>
            <a:r>
              <a:rPr lang="ar-SA" sz="1600" dirty="0">
                <a:latin typeface="Calibri" panose="020F0502020204030204" pitchFamily="34" charset="0"/>
                <a:ea typeface="Calibri" panose="020F0502020204030204" pitchFamily="34" charset="0"/>
                <a:cs typeface="B Lotus" panose="00000400000000000000" pitchFamily="2" charset="-78"/>
              </a:rPr>
              <a:t>چنانچه کارفرما یا مدیران واحدهای موضوع ماده </a:t>
            </a:r>
            <a:r>
              <a:rPr lang="fa-IR" sz="1600" dirty="0">
                <a:latin typeface="Calibri" panose="020F0502020204030204" pitchFamily="34" charset="0"/>
                <a:ea typeface="Calibri" panose="020F0502020204030204" pitchFamily="34" charset="0"/>
                <a:cs typeface="B Lotus" panose="00000400000000000000" pitchFamily="2" charset="-78"/>
              </a:rPr>
              <a:t>۸۵ </a:t>
            </a:r>
            <a:r>
              <a:rPr lang="ar-SA" sz="1600" dirty="0">
                <a:latin typeface="Calibri" panose="020F0502020204030204" pitchFamily="34" charset="0"/>
                <a:ea typeface="Calibri" panose="020F0502020204030204" pitchFamily="34" charset="0"/>
                <a:cs typeface="B Lotus" panose="00000400000000000000" pitchFamily="2" charset="-78"/>
              </a:rPr>
              <a:t>این قانون برای حفاظت فنی و بهداشت کار وسایل و امکانات لازم را در اختیار‌کارگر قرار داده باشند و کارگر با وجود آموزشهای لازم و تذکرات قبلی بدون توجه به دستورالعمل و مقررات موجود از آن‌ها استفاده ننماید کارفرما‌مسئولیتی نخواهد داشت. در صورت بروز اختلاف، رأی هیأت حل اختلاف نافذ خواهد </a:t>
            </a:r>
            <a:r>
              <a:rPr lang="ar-SA" sz="1600" dirty="0" smtClean="0">
                <a:latin typeface="Calibri" panose="020F0502020204030204" pitchFamily="34" charset="0"/>
                <a:ea typeface="Calibri" panose="020F0502020204030204" pitchFamily="34" charset="0"/>
                <a:cs typeface="B Lotus" panose="00000400000000000000" pitchFamily="2" charset="-78"/>
              </a:rPr>
              <a:t>بود</a:t>
            </a:r>
            <a:r>
              <a:rPr lang="fa-IR" sz="1600" dirty="0">
                <a:latin typeface="Calibri" panose="020F0502020204030204" pitchFamily="34" charset="0"/>
                <a:ea typeface="Calibri" panose="020F0502020204030204" pitchFamily="34" charset="0"/>
                <a:cs typeface="B Lotus" panose="00000400000000000000" pitchFamily="2" charset="-78"/>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23</a:t>
            </a:fld>
            <a:endParaRPr lang="en-US"/>
          </a:p>
        </p:txBody>
      </p:sp>
    </p:spTree>
    <p:extLst>
      <p:ext uri="{BB962C8B-B14F-4D97-AF65-F5344CB8AC3E}">
        <p14:creationId xmlns:p14="http://schemas.microsoft.com/office/powerpoint/2010/main" val="2963562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737477" y="489869"/>
            <a:ext cx="1669048" cy="871008"/>
          </a:xfrm>
          <a:prstGeom prst="rect">
            <a:avLst/>
          </a:prstGeom>
        </p:spPr>
        <p:txBody>
          <a:bodyPr wrap="none">
            <a:spAutoFit/>
          </a:bodyPr>
          <a:lstStyle/>
          <a:p>
            <a:pPr lvl="0" algn="ctr" rtl="1">
              <a:lnSpc>
                <a:spcPct val="115000"/>
              </a:lnSpc>
              <a:spcAft>
                <a:spcPts val="1000"/>
              </a:spcAft>
              <a:defRPr/>
            </a:pP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ماده 96</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593558" y="1360877"/>
            <a:ext cx="7724719" cy="5244897"/>
          </a:xfrm>
          <a:prstGeom prst="rect">
            <a:avLst/>
          </a:prstGeom>
          <a:ln w="25400">
            <a:noFill/>
          </a:ln>
        </p:spPr>
        <p:txBody>
          <a:bodyPr wrap="square">
            <a:spAutoFit/>
          </a:bodyPr>
          <a:lstStyle/>
          <a:p>
            <a:pPr algn="just" rtl="1">
              <a:lnSpc>
                <a:spcPct val="107000"/>
              </a:lnSpc>
              <a:spcAft>
                <a:spcPts val="800"/>
              </a:spcAft>
            </a:pPr>
            <a:r>
              <a:rPr lang="ar-SA" sz="3200" b="1" dirty="0">
                <a:latin typeface="Calibri" panose="020F0502020204030204" pitchFamily="34" charset="0"/>
                <a:ea typeface="Calibri" panose="020F0502020204030204" pitchFamily="34" charset="0"/>
                <a:cs typeface="B Lotus" panose="00000400000000000000" pitchFamily="2" charset="-78"/>
              </a:rPr>
              <a:t>‌مبحث دوم - بازرسی کار</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200" b="1" dirty="0">
                <a:latin typeface="Calibri" panose="020F0502020204030204" pitchFamily="34" charset="0"/>
                <a:ea typeface="Calibri" panose="020F0502020204030204" pitchFamily="34" charset="0"/>
                <a:cs typeface="B Lotus" panose="00000400000000000000" pitchFamily="2" charset="-78"/>
              </a:rPr>
              <a:t>‌ماده </a:t>
            </a:r>
            <a:r>
              <a:rPr lang="fa-IR" sz="3200" b="1" dirty="0">
                <a:latin typeface="Calibri" panose="020F0502020204030204" pitchFamily="34" charset="0"/>
                <a:ea typeface="Calibri" panose="020F0502020204030204" pitchFamily="34" charset="0"/>
                <a:cs typeface="B Lotus" panose="00000400000000000000" pitchFamily="2" charset="-78"/>
              </a:rPr>
              <a:t>۹۶ - </a:t>
            </a:r>
            <a:r>
              <a:rPr lang="ar-SA" sz="3200" dirty="0">
                <a:latin typeface="Calibri" panose="020F0502020204030204" pitchFamily="34" charset="0"/>
                <a:ea typeface="Calibri" panose="020F0502020204030204" pitchFamily="34" charset="0"/>
                <a:cs typeface="B Lotus" panose="00000400000000000000" pitchFamily="2" charset="-78"/>
              </a:rPr>
              <a:t>به منظور اجرای صحیح این قانون و ضوابط حفاظت فنی، اداره کل بازرسی وزارت کار و امور اجتماعی با وظایف ذیل تشکیل می‌شود</a:t>
            </a:r>
            <a:r>
              <a:rPr lang="en-US" sz="32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800" dirty="0">
                <a:latin typeface="Calibri" panose="020F0502020204030204" pitchFamily="34" charset="0"/>
                <a:ea typeface="Calibri" panose="020F0502020204030204" pitchFamily="34" charset="0"/>
                <a:cs typeface="B Lotus" panose="00000400000000000000" pitchFamily="2" charset="-78"/>
              </a:rPr>
              <a:t>‌الف - نظارت بر اجرای مقررات ناظر به شرایط کار به ویژه مقررات حمایتی مربوط به کارهای سخت و زیان‌آور و خطرناک، مدت کار، مزد، رفاه‌کارگر، اشتغال زنان و کارگران نوجوان</a:t>
            </a:r>
            <a:endParaRPr lang="fa-IR" sz="2800" dirty="0">
              <a:latin typeface="Calibri" panose="020F0502020204030204" pitchFamily="34" charset="0"/>
              <a:ea typeface="Calibri" panose="020F0502020204030204" pitchFamily="34" charset="0"/>
              <a:cs typeface="B Lotus" panose="00000400000000000000" pitchFamily="2" charset="-78"/>
            </a:endParaRPr>
          </a:p>
          <a:p>
            <a:pPr algn="just" rtl="1">
              <a:lnSpc>
                <a:spcPct val="107000"/>
              </a:lnSpc>
              <a:spcAft>
                <a:spcPts val="800"/>
              </a:spcAft>
            </a:pPr>
            <a:r>
              <a:rPr lang="ar-SA" sz="2800" dirty="0">
                <a:latin typeface="Calibri" panose="020F0502020204030204" pitchFamily="34" charset="0"/>
                <a:ea typeface="Calibri" panose="020F0502020204030204" pitchFamily="34" charset="0"/>
                <a:cs typeface="B Lotus" panose="00000400000000000000" pitchFamily="2" charset="-78"/>
              </a:rPr>
              <a:t>ب - نظارت بر اجرای صحیح مقررات قانون کار و آیین‌نامه‌ها و دستورالعملهای مربوط به حفاظت فنی</a:t>
            </a:r>
            <a:endParaRPr lang="en-US" sz="2800" dirty="0">
              <a:latin typeface="Calibri" panose="020F0502020204030204" pitchFamily="34" charset="0"/>
              <a:ea typeface="Calibri" panose="020F0502020204030204" pitchFamily="34" charset="0"/>
              <a:cs typeface="B Lotus" panose="00000400000000000000" pitchFamily="2" charset="-78"/>
            </a:endParaRPr>
          </a:p>
          <a:p>
            <a:pPr algn="just" rtl="1">
              <a:lnSpc>
                <a:spcPct val="107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24</a:t>
            </a:fld>
            <a:endParaRPr lang="en-US"/>
          </a:p>
        </p:txBody>
      </p:sp>
    </p:spTree>
    <p:extLst>
      <p:ext uri="{BB962C8B-B14F-4D97-AF65-F5344CB8AC3E}">
        <p14:creationId xmlns:p14="http://schemas.microsoft.com/office/powerpoint/2010/main" val="4001349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2788014" y="489869"/>
            <a:ext cx="3567972" cy="871008"/>
          </a:xfrm>
          <a:prstGeom prst="rect">
            <a:avLst/>
          </a:prstGeom>
        </p:spPr>
        <p:txBody>
          <a:bodyPr wrap="square">
            <a:spAutoFit/>
          </a:bodyPr>
          <a:lstStyle/>
          <a:p>
            <a:pPr algn="ctr" rtl="1">
              <a:lnSpc>
                <a:spcPct val="115000"/>
              </a:lnSpc>
              <a:spcAft>
                <a:spcPts val="1000"/>
              </a:spcAft>
              <a:defRPr/>
            </a:pPr>
            <a:r>
              <a:rPr lang="fa-IR" sz="4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a:t>
            </a:r>
            <a:r>
              <a:rPr lang="fa-IR" sz="4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ادامه)ماده 96</a:t>
            </a:r>
            <a:endParaRPr lang="en-US" sz="36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593558" y="1360877"/>
            <a:ext cx="7724719" cy="5010346"/>
          </a:xfrm>
          <a:prstGeom prst="rect">
            <a:avLst/>
          </a:prstGeom>
          <a:ln w="25400">
            <a:noFill/>
          </a:ln>
        </p:spPr>
        <p:txBody>
          <a:bodyPr wrap="square">
            <a:spAutoFit/>
          </a:bodyPr>
          <a:lstStyle/>
          <a:p>
            <a:pPr algn="just" rtl="1">
              <a:lnSpc>
                <a:spcPct val="107000"/>
              </a:lnSpc>
              <a:spcAft>
                <a:spcPts val="800"/>
              </a:spcAft>
            </a:pPr>
            <a:r>
              <a:rPr lang="ar-SA" sz="2800" dirty="0" smtClean="0">
                <a:latin typeface="Calibri" panose="020F0502020204030204" pitchFamily="34" charset="0"/>
                <a:ea typeface="Calibri" panose="020F0502020204030204" pitchFamily="34" charset="0"/>
                <a:cs typeface="B Lotus" panose="00000400000000000000" pitchFamily="2" charset="-78"/>
              </a:rPr>
              <a:t>ج </a:t>
            </a:r>
            <a:r>
              <a:rPr lang="ar-SA" sz="2800" dirty="0">
                <a:latin typeface="Calibri" panose="020F0502020204030204" pitchFamily="34" charset="0"/>
                <a:ea typeface="Calibri" panose="020F0502020204030204" pitchFamily="34" charset="0"/>
                <a:cs typeface="B Lotus" panose="00000400000000000000" pitchFamily="2" charset="-78"/>
              </a:rPr>
              <a:t>- آموزش مسائل مربوط به حفاظت فنی و راهنمایی کارگران، کارفرمایان و کلیه افرادی که در معرض صدمات و ضایعات ناشی از حوادث و‌خطرات ناشی از کار قرار دارند</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800" dirty="0">
                <a:latin typeface="Calibri" panose="020F0502020204030204" pitchFamily="34" charset="0"/>
                <a:ea typeface="Calibri" panose="020F0502020204030204" pitchFamily="34" charset="0"/>
                <a:cs typeface="B Lotus" panose="00000400000000000000" pitchFamily="2" charset="-78"/>
              </a:rPr>
              <a:t>‌د - بررسی و تحقیق پیرامون اشکالات ناشی از اجرای مقررات حفاظت فنی و تهیه پیشنهاد لازم جهت اصلاح میزان‌ها و دستورالعمل‌های مربوط‌به موارد مذکور، مناسب با تحولات و پیشرفتهای تکنولوژی</a:t>
            </a:r>
            <a:endParaRPr lang="fa-IR" sz="2800" dirty="0">
              <a:latin typeface="Calibri" panose="020F0502020204030204" pitchFamily="34" charset="0"/>
              <a:ea typeface="Calibri" panose="020F0502020204030204" pitchFamily="34" charset="0"/>
              <a:cs typeface="B Lotus" panose="00000400000000000000" pitchFamily="2" charset="-78"/>
            </a:endParaRPr>
          </a:p>
          <a:p>
            <a:pPr algn="just" rtl="1">
              <a:lnSpc>
                <a:spcPct val="107000"/>
              </a:lnSpc>
              <a:spcAft>
                <a:spcPts val="800"/>
              </a:spcAft>
            </a:pPr>
            <a:r>
              <a:rPr lang="ar-SA" sz="2800" dirty="0">
                <a:latin typeface="Calibri" panose="020F0502020204030204" pitchFamily="34" charset="0"/>
                <a:ea typeface="Calibri" panose="020F0502020204030204" pitchFamily="34" charset="0"/>
                <a:cs typeface="B Lotus" panose="00000400000000000000" pitchFamily="2" charset="-78"/>
              </a:rPr>
              <a:t>ه - رسیدگی به حوادث ناشی از کار در کارگاه‌های مشمول و تجزیه و تحلیل عمومی و آماری این گونه موارد به منظور پیشگیری </a:t>
            </a:r>
            <a:r>
              <a:rPr lang="ar-SA" sz="2800" dirty="0" smtClean="0">
                <a:latin typeface="Calibri" panose="020F0502020204030204" pitchFamily="34" charset="0"/>
                <a:ea typeface="Calibri" panose="020F0502020204030204" pitchFamily="34" charset="0"/>
                <a:cs typeface="B Lotus" panose="00000400000000000000" pitchFamily="2" charset="-78"/>
              </a:rPr>
              <a:t>حوادث</a:t>
            </a:r>
            <a:r>
              <a:rPr lang="fa-IR" sz="2800" dirty="0" smtClean="0">
                <a:latin typeface="Calibri" panose="020F0502020204030204" pitchFamily="34" charset="0"/>
                <a:ea typeface="Calibri" panose="020F0502020204030204" pitchFamily="34" charset="0"/>
                <a:cs typeface="B Lotus" panose="00000400000000000000" pitchFamily="2" charset="-78"/>
              </a:rPr>
              <a:t>.</a:t>
            </a:r>
            <a:endParaRPr lang="en-US" sz="2800" dirty="0">
              <a:latin typeface="Calibri" panose="020F0502020204030204" pitchFamily="34" charset="0"/>
              <a:ea typeface="Calibri" panose="020F0502020204030204" pitchFamily="34" charset="0"/>
              <a:cs typeface="B Lotus" panose="00000400000000000000" pitchFamily="2" charset="-78"/>
            </a:endParaRPr>
          </a:p>
          <a:p>
            <a:pPr algn="just" rtl="1">
              <a:lnSpc>
                <a:spcPct val="107000"/>
              </a:lnSpc>
              <a:spcAft>
                <a:spcPts val="800"/>
              </a:spcAft>
            </a:pPr>
            <a:endParaRPr lang="en-US" sz="2800" dirty="0">
              <a:latin typeface="Calibri" panose="020F0502020204030204" pitchFamily="34" charset="0"/>
              <a:ea typeface="Calibri" panose="020F0502020204030204" pitchFamily="34" charset="0"/>
              <a:cs typeface="B Lotus" panose="00000400000000000000" pitchFamily="2" charset="-78"/>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25</a:t>
            </a:fld>
            <a:endParaRPr lang="en-US"/>
          </a:p>
        </p:txBody>
      </p:sp>
    </p:spTree>
    <p:extLst>
      <p:ext uri="{BB962C8B-B14F-4D97-AF65-F5344CB8AC3E}">
        <p14:creationId xmlns:p14="http://schemas.microsoft.com/office/powerpoint/2010/main" val="327324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8344"/>
            <a:ext cx="7772400" cy="2387600"/>
          </a:xfrm>
        </p:spPr>
        <p:txBody>
          <a:bodyPr>
            <a:normAutofit fontScale="90000"/>
          </a:bodyPr>
          <a:lstStyle/>
          <a:p>
            <a:r>
              <a:rPr lang="fa-IR" b="1" dirty="0" smtClean="0">
                <a:cs typeface="B Zar" panose="00000400000000000000" pitchFamily="2" charset="-78"/>
              </a:rPr>
              <a:t>ضوابط، مقررات و استانداردهای ایمنی و بهداشت بین </a:t>
            </a:r>
            <a:r>
              <a:rPr lang="fa-IR" b="1" dirty="0" err="1" smtClean="0">
                <a:cs typeface="B Zar" panose="00000400000000000000" pitchFamily="2" charset="-78"/>
              </a:rPr>
              <a:t>المللی</a:t>
            </a:r>
            <a:endParaRPr lang="en-US" b="1" dirty="0">
              <a:cs typeface="B Zar" panose="00000400000000000000" pitchFamily="2" charset="-78"/>
            </a:endParaRPr>
          </a:p>
        </p:txBody>
      </p:sp>
      <p:sp>
        <p:nvSpPr>
          <p:cNvPr id="4" name="Rectangle 3"/>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 name="Footer Placeholder 2"/>
          <p:cNvSpPr>
            <a:spLocks noGrp="1"/>
          </p:cNvSpPr>
          <p:nvPr>
            <p:ph type="ftr" sz="quarter" idx="11"/>
          </p:nvPr>
        </p:nvSpPr>
        <p:spPr/>
        <p:txBody>
          <a:bodyPr/>
          <a:lstStyle/>
          <a:p>
            <a:r>
              <a:rPr lang="fa-IR" smtClean="0"/>
              <a:t>مهدی علی گل    </a:t>
            </a:r>
            <a:r>
              <a:rPr lang="en-US" smtClean="0"/>
              <a:t>www.asahse.ir</a:t>
            </a:r>
            <a:endParaRPr lang="en-US"/>
          </a:p>
        </p:txBody>
      </p:sp>
      <p:sp>
        <p:nvSpPr>
          <p:cNvPr id="6" name="Slide Number Placeholder 5"/>
          <p:cNvSpPr>
            <a:spLocks noGrp="1"/>
          </p:cNvSpPr>
          <p:nvPr>
            <p:ph type="sldNum" sz="quarter" idx="12"/>
          </p:nvPr>
        </p:nvSpPr>
        <p:spPr/>
        <p:txBody>
          <a:bodyPr/>
          <a:lstStyle/>
          <a:p>
            <a:fld id="{F8430912-B434-4044-A643-0469727BA55B}" type="slidenum">
              <a:rPr lang="en-US" smtClean="0"/>
              <a:t>26</a:t>
            </a:fld>
            <a:endParaRPr lang="en-US"/>
          </a:p>
        </p:txBody>
      </p:sp>
    </p:spTree>
    <p:extLst>
      <p:ext uri="{BB962C8B-B14F-4D97-AF65-F5344CB8AC3E}">
        <p14:creationId xmlns:p14="http://schemas.microsoft.com/office/powerpoint/2010/main" val="3154831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ISOs</a:t>
            </a:r>
          </a:p>
          <a:p>
            <a:r>
              <a:rPr lang="en-US" sz="4000" dirty="0" smtClean="0"/>
              <a:t>OHSAS 18001</a:t>
            </a:r>
            <a:r>
              <a:rPr lang="fa-IR" sz="4000" dirty="0" smtClean="0"/>
              <a:t> </a:t>
            </a:r>
            <a:r>
              <a:rPr lang="en-US" sz="4000" dirty="0" smtClean="0"/>
              <a:t>&gt;&gt;&gt; ISO 45001</a:t>
            </a:r>
          </a:p>
          <a:p>
            <a:endParaRPr lang="en-US" sz="4000" dirty="0"/>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27</a:t>
            </a:fld>
            <a:endParaRPr lang="en-US"/>
          </a:p>
        </p:txBody>
      </p:sp>
    </p:spTree>
    <p:extLst>
      <p:ext uri="{BB962C8B-B14F-4D97-AF65-F5344CB8AC3E}">
        <p14:creationId xmlns:p14="http://schemas.microsoft.com/office/powerpoint/2010/main" val="417430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8344"/>
            <a:ext cx="7772400" cy="2387600"/>
          </a:xfrm>
        </p:spPr>
        <p:txBody>
          <a:bodyPr>
            <a:normAutofit fontScale="90000"/>
          </a:bodyPr>
          <a:lstStyle/>
          <a:p>
            <a:r>
              <a:rPr lang="fa-IR" b="1" dirty="0" smtClean="0">
                <a:cs typeface="B Zar" panose="00000400000000000000" pitchFamily="2" charset="-78"/>
              </a:rPr>
              <a:t>ضوابط، مقررات و استانداردهای ایمنی و بهداشت ایالات متحده</a:t>
            </a:r>
            <a:endParaRPr lang="en-US" b="1" dirty="0">
              <a:cs typeface="B Zar" panose="00000400000000000000" pitchFamily="2" charset="-78"/>
            </a:endParaRPr>
          </a:p>
        </p:txBody>
      </p:sp>
      <p:sp>
        <p:nvSpPr>
          <p:cNvPr id="4" name="Rectangle 3"/>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 name="Footer Placeholder 2"/>
          <p:cNvSpPr>
            <a:spLocks noGrp="1"/>
          </p:cNvSpPr>
          <p:nvPr>
            <p:ph type="ftr" sz="quarter" idx="11"/>
          </p:nvPr>
        </p:nvSpPr>
        <p:spPr/>
        <p:txBody>
          <a:bodyPr/>
          <a:lstStyle/>
          <a:p>
            <a:r>
              <a:rPr lang="fa-IR" smtClean="0"/>
              <a:t>مهدی علی گل    </a:t>
            </a:r>
            <a:r>
              <a:rPr lang="en-US" smtClean="0"/>
              <a:t>www.asahse.ir</a:t>
            </a:r>
            <a:endParaRPr lang="en-US"/>
          </a:p>
        </p:txBody>
      </p:sp>
      <p:sp>
        <p:nvSpPr>
          <p:cNvPr id="6" name="Slide Number Placeholder 5"/>
          <p:cNvSpPr>
            <a:spLocks noGrp="1"/>
          </p:cNvSpPr>
          <p:nvPr>
            <p:ph type="sldNum" sz="quarter" idx="12"/>
          </p:nvPr>
        </p:nvSpPr>
        <p:spPr/>
        <p:txBody>
          <a:bodyPr/>
          <a:lstStyle/>
          <a:p>
            <a:fld id="{F8430912-B434-4044-A643-0469727BA55B}" type="slidenum">
              <a:rPr lang="en-US" smtClean="0"/>
              <a:t>28</a:t>
            </a:fld>
            <a:endParaRPr lang="en-US"/>
          </a:p>
        </p:txBody>
      </p:sp>
    </p:spTree>
    <p:extLst>
      <p:ext uri="{BB962C8B-B14F-4D97-AF65-F5344CB8AC3E}">
        <p14:creationId xmlns:p14="http://schemas.microsoft.com/office/powerpoint/2010/main" val="2640233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Zar" panose="00000400000000000000" pitchFamily="2" charset="-78"/>
              </a:rPr>
              <a:t>استانداردهای سازمان </a:t>
            </a:r>
            <a:r>
              <a:rPr lang="en-US" dirty="0" smtClean="0">
                <a:cs typeface="B Zar" panose="00000400000000000000" pitchFamily="2" charset="-78"/>
              </a:rPr>
              <a:t>OSHA</a:t>
            </a:r>
          </a:p>
          <a:p>
            <a:pPr algn="r" rtl="1"/>
            <a:r>
              <a:rPr lang="fa-IR" dirty="0" smtClean="0">
                <a:cs typeface="B Zar" panose="00000400000000000000" pitchFamily="2" charset="-78"/>
              </a:rPr>
              <a:t>استانداردهای </a:t>
            </a:r>
            <a:r>
              <a:rPr lang="en-US" dirty="0" smtClean="0">
                <a:cs typeface="B Zar" panose="00000400000000000000" pitchFamily="2" charset="-78"/>
              </a:rPr>
              <a:t>ACGIH</a:t>
            </a:r>
          </a:p>
          <a:p>
            <a:pPr algn="r" rtl="1"/>
            <a:r>
              <a:rPr lang="fa-IR" dirty="0" smtClean="0">
                <a:cs typeface="B Zar" panose="00000400000000000000" pitchFamily="2" charset="-78"/>
              </a:rPr>
              <a:t>استانداردهای </a:t>
            </a:r>
            <a:r>
              <a:rPr lang="en-US" dirty="0" smtClean="0">
                <a:cs typeface="B Zar" panose="00000400000000000000" pitchFamily="2" charset="-78"/>
              </a:rPr>
              <a:t>NFPA</a:t>
            </a:r>
            <a:endParaRPr lang="fa-IR" dirty="0" smtClean="0">
              <a:cs typeface="B Zar" panose="00000400000000000000" pitchFamily="2" charset="-78"/>
            </a:endParaRPr>
          </a:p>
          <a:p>
            <a:pPr algn="r" rtl="1"/>
            <a:r>
              <a:rPr lang="fa-IR" dirty="0" smtClean="0">
                <a:cs typeface="B Zar" panose="00000400000000000000" pitchFamily="2" charset="-78"/>
              </a:rPr>
              <a:t>استانداردهای </a:t>
            </a:r>
            <a:r>
              <a:rPr lang="en-US" dirty="0" smtClean="0">
                <a:cs typeface="B Zar" panose="00000400000000000000" pitchFamily="2" charset="-78"/>
              </a:rPr>
              <a:t>NIOSH</a:t>
            </a:r>
          </a:p>
          <a:p>
            <a:pPr marL="0" indent="0" algn="r" rtl="1">
              <a:buNone/>
            </a:pPr>
            <a:endParaRPr lang="en-US"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29</a:t>
            </a:fld>
            <a:endParaRPr lang="en-US"/>
          </a:p>
        </p:txBody>
      </p:sp>
    </p:spTree>
    <p:extLst>
      <p:ext uri="{BB962C8B-B14F-4D97-AF65-F5344CB8AC3E}">
        <p14:creationId xmlns:p14="http://schemas.microsoft.com/office/powerpoint/2010/main" val="1602831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anose="00000400000000000000" pitchFamily="2" charset="-78"/>
              </a:rPr>
              <a:t>آشنایی با سیستم ها</a:t>
            </a:r>
            <a:endParaRPr lang="en-US" b="1" dirty="0">
              <a:cs typeface="B Zar" panose="00000400000000000000" pitchFamily="2" charset="-78"/>
            </a:endParaRPr>
          </a:p>
        </p:txBody>
      </p:sp>
      <p:sp>
        <p:nvSpPr>
          <p:cNvPr id="12" name="Content Placeholder 11"/>
          <p:cNvSpPr>
            <a:spLocks noGrp="1"/>
          </p:cNvSpPr>
          <p:nvPr>
            <p:ph idx="1"/>
          </p:nvPr>
        </p:nvSpPr>
        <p:spPr/>
        <p:txBody>
          <a:bodyPr>
            <a:normAutofit/>
          </a:bodyPr>
          <a:lstStyle/>
          <a:p>
            <a:pPr marL="0" indent="0" algn="just" rtl="1" eaLnBrk="0" fontAlgn="base" hangingPunct="0">
              <a:lnSpc>
                <a:spcPct val="100000"/>
              </a:lnSpc>
              <a:spcBef>
                <a:spcPct val="0"/>
              </a:spcBef>
              <a:spcAft>
                <a:spcPct val="0"/>
              </a:spcAft>
              <a:buNone/>
            </a:pPr>
            <a:r>
              <a:rPr kumimoji="0" lang="fa-IR" altLang="en-US" sz="3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rPr>
              <a:t>سیستم:</a:t>
            </a:r>
            <a:r>
              <a:rPr kumimoji="0" lang="fa-IR"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rPr>
              <a:t> مجموعه ای از اجزاء را گویند که برای رسیدن به یک هدف مشترک (مثلاً برطرف کردن یک نیاز) گرد هم آمده اند.</a:t>
            </a:r>
            <a:endPar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endParaRPr>
          </a:p>
          <a:p>
            <a:pPr marL="0" indent="0" algn="just" rtl="1" eaLnBrk="0" fontAlgn="base" hangingPunct="0">
              <a:lnSpc>
                <a:spcPct val="100000"/>
              </a:lnSpc>
              <a:spcBef>
                <a:spcPct val="0"/>
              </a:spcBef>
              <a:spcAft>
                <a:spcPct val="0"/>
              </a:spcAft>
              <a:buNone/>
            </a:pPr>
            <a:r>
              <a:rPr kumimoji="0" lang="fa-IR"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rPr>
              <a:t> هریک از اجزاء سیستم را در اصطلاح </a:t>
            </a:r>
            <a:r>
              <a:rPr kumimoji="0" lang="fa-IR" altLang="en-US" sz="3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rPr>
              <a:t>زیر سیستم</a:t>
            </a:r>
            <a:r>
              <a:rPr kumimoji="0" lang="fa-IR"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rPr>
              <a:t> می گویند که هر زیر سیستم خود می­تواند از بخشهای کوچکتری نیز تشکیل شود. </a:t>
            </a:r>
            <a:endPar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endParaRPr>
          </a:p>
          <a:p>
            <a:pPr marL="0" indent="0" algn="just" rtl="1" eaLnBrk="0" fontAlgn="base" hangingPunct="0">
              <a:lnSpc>
                <a:spcPct val="100000"/>
              </a:lnSpc>
              <a:spcBef>
                <a:spcPct val="0"/>
              </a:spcBef>
              <a:spcAft>
                <a:spcPct val="0"/>
              </a:spcAft>
              <a:buNone/>
            </a:pPr>
            <a:endParaRPr lang="en-US" altLang="en-US" sz="3600" dirty="0">
              <a:latin typeface="Arial" panose="020B0604020202020204" pitchFamily="34" charset="0"/>
              <a:cs typeface="B Zar" panose="00000400000000000000" pitchFamily="2" charset="-78"/>
            </a:endParaRPr>
          </a:p>
          <a:p>
            <a:pPr marL="0" indent="0" algn="just" rtl="1">
              <a:buNone/>
            </a:pPr>
            <a:endParaRPr lang="en-US" sz="3600" dirty="0">
              <a:cs typeface="B Zar" panose="00000400000000000000" pitchFamily="2" charset="-78"/>
            </a:endParaRPr>
          </a:p>
        </p:txBody>
      </p:sp>
      <p:sp>
        <p:nvSpPr>
          <p:cNvPr id="20" name="Rectangle 22"/>
          <p:cNvSpPr>
            <a:spLocks noChangeArrowheads="1"/>
          </p:cNvSpPr>
          <p:nvPr/>
        </p:nvSpPr>
        <p:spPr bwMode="auto">
          <a:xfrm>
            <a:off x="1" y="10616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1" name="Rectangle 10"/>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3</a:t>
            </a:fld>
            <a:endParaRPr lang="en-US"/>
          </a:p>
        </p:txBody>
      </p:sp>
    </p:spTree>
    <p:extLst>
      <p:ext uri="{BB962C8B-B14F-4D97-AF65-F5344CB8AC3E}">
        <p14:creationId xmlns:p14="http://schemas.microsoft.com/office/powerpoint/2010/main" val="3419170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8344"/>
            <a:ext cx="7772400" cy="2387600"/>
          </a:xfrm>
        </p:spPr>
        <p:txBody>
          <a:bodyPr>
            <a:normAutofit fontScale="90000"/>
          </a:bodyPr>
          <a:lstStyle/>
          <a:p>
            <a:r>
              <a:rPr lang="fa-IR" b="1" dirty="0" smtClean="0">
                <a:cs typeface="B Zar" panose="00000400000000000000" pitchFamily="2" charset="-78"/>
              </a:rPr>
              <a:t>ضوابط، مقررات و استانداردهای ایمنی و بهداشت دیگر کشورها</a:t>
            </a:r>
            <a:endParaRPr lang="en-US" b="1" dirty="0">
              <a:cs typeface="B Zar" panose="00000400000000000000" pitchFamily="2" charset="-78"/>
            </a:endParaRPr>
          </a:p>
        </p:txBody>
      </p:sp>
      <p:sp>
        <p:nvSpPr>
          <p:cNvPr id="4" name="Rectangle 3"/>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 name="Footer Placeholder 2"/>
          <p:cNvSpPr>
            <a:spLocks noGrp="1"/>
          </p:cNvSpPr>
          <p:nvPr>
            <p:ph type="ftr" sz="quarter" idx="11"/>
          </p:nvPr>
        </p:nvSpPr>
        <p:spPr/>
        <p:txBody>
          <a:bodyPr/>
          <a:lstStyle/>
          <a:p>
            <a:r>
              <a:rPr lang="fa-IR" smtClean="0"/>
              <a:t>مهدی علی گل    </a:t>
            </a:r>
            <a:r>
              <a:rPr lang="en-US" smtClean="0"/>
              <a:t>www.asahse.ir</a:t>
            </a:r>
            <a:endParaRPr lang="en-US"/>
          </a:p>
        </p:txBody>
      </p:sp>
      <p:sp>
        <p:nvSpPr>
          <p:cNvPr id="6" name="Slide Number Placeholder 5"/>
          <p:cNvSpPr>
            <a:spLocks noGrp="1"/>
          </p:cNvSpPr>
          <p:nvPr>
            <p:ph type="sldNum" sz="quarter" idx="12"/>
          </p:nvPr>
        </p:nvSpPr>
        <p:spPr/>
        <p:txBody>
          <a:bodyPr/>
          <a:lstStyle/>
          <a:p>
            <a:fld id="{F8430912-B434-4044-A643-0469727BA55B}" type="slidenum">
              <a:rPr lang="en-US" smtClean="0"/>
              <a:t>30</a:t>
            </a:fld>
            <a:endParaRPr lang="en-US"/>
          </a:p>
        </p:txBody>
      </p:sp>
    </p:spTree>
    <p:extLst>
      <p:ext uri="{BB962C8B-B14F-4D97-AF65-F5344CB8AC3E}">
        <p14:creationId xmlns:p14="http://schemas.microsoft.com/office/powerpoint/2010/main" val="454874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Zar" panose="00000400000000000000" pitchFamily="2" charset="-78"/>
              </a:rPr>
              <a:t>استانداردهای اروپایی </a:t>
            </a:r>
            <a:r>
              <a:rPr lang="en-US" dirty="0" smtClean="0">
                <a:cs typeface="B Zar" panose="00000400000000000000" pitchFamily="2" charset="-78"/>
              </a:rPr>
              <a:t>CEN</a:t>
            </a:r>
          </a:p>
          <a:p>
            <a:pPr algn="r" rtl="1"/>
            <a:r>
              <a:rPr lang="fa-IR" dirty="0" smtClean="0">
                <a:cs typeface="B Zar" panose="00000400000000000000" pitchFamily="2" charset="-78"/>
              </a:rPr>
              <a:t>استانداردهای </a:t>
            </a:r>
            <a:r>
              <a:rPr lang="en-US" dirty="0">
                <a:cs typeface="B Zar" panose="00000400000000000000" pitchFamily="2" charset="-78"/>
              </a:rPr>
              <a:t> </a:t>
            </a:r>
            <a:r>
              <a:rPr lang="fa-IR" dirty="0" smtClean="0">
                <a:cs typeface="B Zar" panose="00000400000000000000" pitchFamily="2" charset="-78"/>
              </a:rPr>
              <a:t>بریتانیایی </a:t>
            </a:r>
            <a:r>
              <a:rPr lang="en-US" dirty="0" smtClean="0">
                <a:cs typeface="B Zar" panose="00000400000000000000" pitchFamily="2" charset="-78"/>
              </a:rPr>
              <a:t>BS</a:t>
            </a:r>
          </a:p>
          <a:p>
            <a:pPr algn="r" rtl="1"/>
            <a:r>
              <a:rPr lang="fa-IR" dirty="0" smtClean="0">
                <a:cs typeface="B Zar" panose="00000400000000000000" pitchFamily="2" charset="-78"/>
              </a:rPr>
              <a:t>استانداردهای کانادایی مواد شیمیایی </a:t>
            </a:r>
            <a:r>
              <a:rPr lang="en-US" dirty="0"/>
              <a:t>WHMIS </a:t>
            </a:r>
            <a:endParaRPr lang="fa-IR" dirty="0" smtClean="0">
              <a:cs typeface="B Zar" panose="00000400000000000000" pitchFamily="2" charset="-78"/>
            </a:endParaRPr>
          </a:p>
          <a:p>
            <a:pPr algn="r" rtl="1"/>
            <a:r>
              <a:rPr lang="fa-IR" dirty="0" smtClean="0">
                <a:cs typeface="B Zar" panose="00000400000000000000" pitchFamily="2" charset="-78"/>
              </a:rPr>
              <a:t>استانداردهای استرالیایی </a:t>
            </a:r>
            <a:r>
              <a:rPr lang="en-US" dirty="0" smtClean="0">
                <a:cs typeface="B Zar" panose="00000400000000000000" pitchFamily="2" charset="-78"/>
              </a:rPr>
              <a:t>AS</a:t>
            </a:r>
          </a:p>
          <a:p>
            <a:pPr marL="0" indent="0" algn="r" rtl="1">
              <a:buNone/>
            </a:pPr>
            <a:endParaRPr lang="en-US"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31</a:t>
            </a:fld>
            <a:endParaRPr lang="en-US"/>
          </a:p>
        </p:txBody>
      </p:sp>
    </p:spTree>
    <p:extLst>
      <p:ext uri="{BB962C8B-B14F-4D97-AF65-F5344CB8AC3E}">
        <p14:creationId xmlns:p14="http://schemas.microsoft.com/office/powerpoint/2010/main" val="3306682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7964"/>
            <a:ext cx="7886700" cy="1460499"/>
          </a:xfrm>
        </p:spPr>
        <p:txBody>
          <a:bodyPr>
            <a:normAutofit/>
          </a:bodyPr>
          <a:lstStyle/>
          <a:p>
            <a:pPr algn="ctr"/>
            <a:r>
              <a:rPr lang="fa-IR" sz="4000" dirty="0" smtClean="0">
                <a:solidFill>
                  <a:srgbClr val="FF0000"/>
                </a:solidFill>
                <a:effectLst>
                  <a:outerShdw blurRad="38100" dist="38100" dir="2700000" algn="tl">
                    <a:srgbClr val="000000">
                      <a:alpha val="43137"/>
                    </a:srgbClr>
                  </a:outerShdw>
                </a:effectLst>
                <a:cs typeface="B Titr" panose="00000700000000000000" pitchFamily="2" charset="-78"/>
              </a:rPr>
              <a:t>دانلود محتوای آموزشی</a:t>
            </a:r>
            <a:r>
              <a:rPr lang="en-US" sz="4000" dirty="0" smtClean="0">
                <a:solidFill>
                  <a:srgbClr val="FF0000"/>
                </a:solidFill>
                <a:effectLst>
                  <a:outerShdw blurRad="38100" dist="38100" dir="2700000" algn="tl">
                    <a:srgbClr val="000000">
                      <a:alpha val="43137"/>
                    </a:srgbClr>
                  </a:outerShdw>
                </a:effectLst>
                <a:cs typeface="B Titr" panose="00000700000000000000" pitchFamily="2" charset="-78"/>
              </a:rPr>
              <a:t/>
            </a:r>
            <a:br>
              <a:rPr lang="en-US" sz="4000" dirty="0" smtClean="0">
                <a:solidFill>
                  <a:srgbClr val="FF0000"/>
                </a:solidFill>
                <a:effectLst>
                  <a:outerShdw blurRad="38100" dist="38100" dir="2700000" algn="tl">
                    <a:srgbClr val="000000">
                      <a:alpha val="43137"/>
                    </a:srgbClr>
                  </a:outerShdw>
                </a:effectLst>
                <a:cs typeface="B Titr" panose="00000700000000000000" pitchFamily="2" charset="-78"/>
              </a:rPr>
            </a:br>
            <a:r>
              <a:rPr lang="fa-IR" sz="4000" dirty="0" smtClean="0">
                <a:solidFill>
                  <a:srgbClr val="FF0000"/>
                </a:solidFill>
                <a:effectLst>
                  <a:outerShdw blurRad="38100" dist="38100" dir="2700000" algn="tl">
                    <a:srgbClr val="000000">
                      <a:alpha val="43137"/>
                    </a:srgbClr>
                  </a:outerShdw>
                </a:effectLst>
                <a:cs typeface="B Titr" panose="00000700000000000000" pitchFamily="2" charset="-78"/>
              </a:rPr>
              <a:t> بهداشت حرفه ای و طب کار</a:t>
            </a:r>
            <a:endParaRPr lang="en-US" sz="4000"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628650" y="2351717"/>
            <a:ext cx="7886700" cy="3029274"/>
          </a:xfrm>
        </p:spPr>
        <p:txBody>
          <a:bodyPr/>
          <a:lstStyle/>
          <a:p>
            <a:pPr marL="0" indent="0" algn="ctr">
              <a:buNone/>
            </a:pPr>
            <a:r>
              <a:rPr lang="en-US" dirty="0" smtClean="0">
                <a:hlinkClick r:id="rId2"/>
              </a:rPr>
              <a:t>www.asahse.ir</a:t>
            </a:r>
            <a:endParaRPr lang="en-US" dirty="0" smtClean="0"/>
          </a:p>
          <a:p>
            <a:pPr algn="ctr"/>
            <a:endParaRPr lang="en-US" dirty="0"/>
          </a:p>
        </p:txBody>
      </p:sp>
      <p:sp>
        <p:nvSpPr>
          <p:cNvPr id="4" name="Footer Placeholder 3"/>
          <p:cNvSpPr>
            <a:spLocks noGrp="1"/>
          </p:cNvSpPr>
          <p:nvPr>
            <p:ph type="ftr" sz="quarter" idx="11"/>
          </p:nvPr>
        </p:nvSpPr>
        <p:spPr/>
        <p:txBody>
          <a:bodyPr/>
          <a:lstStyle/>
          <a:p>
            <a:r>
              <a:rPr lang="fa-IR" smtClean="0"/>
              <a:t>مهدی علی گل    </a:t>
            </a:r>
            <a:r>
              <a:rPr lang="en-US" smtClean="0"/>
              <a:t>www.asahse.ir</a:t>
            </a:r>
            <a:endParaRPr lang="en-US"/>
          </a:p>
        </p:txBody>
      </p:sp>
      <p:sp>
        <p:nvSpPr>
          <p:cNvPr id="5" name="Slide Number Placeholder 4"/>
          <p:cNvSpPr>
            <a:spLocks noGrp="1"/>
          </p:cNvSpPr>
          <p:nvPr>
            <p:ph type="sldNum" sz="quarter" idx="12"/>
          </p:nvPr>
        </p:nvSpPr>
        <p:spPr/>
        <p:txBody>
          <a:bodyPr/>
          <a:lstStyle/>
          <a:p>
            <a:fld id="{F8430912-B434-4044-A643-0469727BA55B}" type="slidenum">
              <a:rPr lang="en-US" smtClean="0"/>
              <a:t>32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3753" y="3036989"/>
            <a:ext cx="1736494" cy="1980748"/>
          </a:xfrm>
          <a:prstGeom prst="rect">
            <a:avLst/>
          </a:prstGeom>
        </p:spPr>
      </p:pic>
    </p:spTree>
    <p:extLst>
      <p:ext uri="{BB962C8B-B14F-4D97-AF65-F5344CB8AC3E}">
        <p14:creationId xmlns:p14="http://schemas.microsoft.com/office/powerpoint/2010/main" val="114977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anose="00000400000000000000" pitchFamily="2" charset="-78"/>
              </a:rPr>
              <a:t>اجزای کلی یک سیستم</a:t>
            </a:r>
            <a:endParaRPr lang="en-US" b="1" dirty="0">
              <a:cs typeface="B Zar" panose="00000400000000000000" pitchFamily="2" charset="-78"/>
            </a:endParaRPr>
          </a:p>
        </p:txBody>
      </p:sp>
      <p:sp>
        <p:nvSpPr>
          <p:cNvPr id="12" name="Content Placeholder 11"/>
          <p:cNvSpPr>
            <a:spLocks noGrp="1"/>
          </p:cNvSpPr>
          <p:nvPr>
            <p:ph idx="1"/>
          </p:nvPr>
        </p:nvSpPr>
        <p:spPr/>
        <p:txBody>
          <a:bodyPr/>
          <a:lstStyle/>
          <a:p>
            <a:pPr algn="just" rtl="1" eaLnBrk="0" fontAlgn="base" hangingPunct="0">
              <a:lnSpc>
                <a:spcPct val="100000"/>
              </a:lnSpc>
              <a:spcBef>
                <a:spcPct val="0"/>
              </a:spcBef>
              <a:spcAft>
                <a:spcPct val="0"/>
              </a:spcAft>
            </a:pPr>
            <a:r>
              <a:rPr kumimoji="0" lang="fa-IR"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rPr>
              <a:t>از نظر کارکردی:</a:t>
            </a:r>
            <a:endParaRPr lang="en-US" altLang="en-US" sz="3000" b="1" dirty="0">
              <a:latin typeface="Arial" panose="020B0604020202020204" pitchFamily="34" charset="0"/>
              <a:cs typeface="B Zar" panose="00000400000000000000" pitchFamily="2" charset="-78"/>
            </a:endParaRPr>
          </a:p>
          <a:p>
            <a:pPr marL="0" indent="0" algn="just" rtl="1">
              <a:buNone/>
            </a:pPr>
            <a:endParaRPr lang="en-US" dirty="0">
              <a:cs typeface="B Zar" panose="00000400000000000000" pitchFamily="2" charset="-78"/>
            </a:endParaRPr>
          </a:p>
        </p:txBody>
      </p:sp>
      <p:grpSp>
        <p:nvGrpSpPr>
          <p:cNvPr id="14" name="Group 12"/>
          <p:cNvGrpSpPr>
            <a:grpSpLocks/>
          </p:cNvGrpSpPr>
          <p:nvPr/>
        </p:nvGrpSpPr>
        <p:grpSpPr bwMode="auto">
          <a:xfrm>
            <a:off x="1826658" y="3726219"/>
            <a:ext cx="5490684" cy="427476"/>
            <a:chOff x="2446" y="5485"/>
            <a:chExt cx="7224" cy="563"/>
          </a:xfrm>
        </p:grpSpPr>
        <p:sp>
          <p:nvSpPr>
            <p:cNvPr id="15" name="AutoShape 17"/>
            <p:cNvSpPr>
              <a:spLocks noChangeArrowheads="1"/>
            </p:cNvSpPr>
            <p:nvPr/>
          </p:nvSpPr>
          <p:spPr bwMode="auto">
            <a:xfrm>
              <a:off x="7767" y="5485"/>
              <a:ext cx="1903" cy="563"/>
            </a:xfrm>
            <a:prstGeom prst="flowChartInputOutpu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80" tIns="34290" rIns="68580" bIns="34290" numCol="1" anchor="t" anchorCtr="0" compatLnSpc="1">
              <a:prstTxWarp prst="textNoShape">
                <a:avLst/>
              </a:prstTxWarp>
            </a:bodyPr>
            <a:lstStyle/>
            <a:p>
              <a:pPr algn="ctr" defTabSz="685800" rtl="1" eaLnBrk="0" fontAlgn="base" hangingPunct="0">
                <a:spcBef>
                  <a:spcPct val="0"/>
                </a:spcBef>
                <a:spcAft>
                  <a:spcPct val="0"/>
                </a:spcAft>
              </a:pPr>
              <a:r>
                <a:rPr lang="fa-IR" altLang="en-US" sz="2000" b="1" dirty="0">
                  <a:latin typeface="Calibri" panose="020F0502020204030204" pitchFamily="34" charset="0"/>
                  <a:ea typeface="Calibri" panose="020F0502020204030204" pitchFamily="34" charset="0"/>
                  <a:cs typeface="B Nazanin" panose="00000400000000000000" pitchFamily="2" charset="-78"/>
                </a:rPr>
                <a:t>خروجی</a:t>
              </a:r>
              <a:endParaRPr lang="fa-IR" altLang="en-US" sz="4000" dirty="0">
                <a:latin typeface="Arial" panose="020B0604020202020204" pitchFamily="34" charset="0"/>
                <a:cs typeface="Arial" panose="020B0604020202020204" pitchFamily="34" charset="0"/>
              </a:endParaRPr>
            </a:p>
          </p:txBody>
        </p:sp>
        <p:sp>
          <p:nvSpPr>
            <p:cNvPr id="16" name="AutoShape 16"/>
            <p:cNvSpPr>
              <a:spLocks noChangeArrowheads="1"/>
            </p:cNvSpPr>
            <p:nvPr/>
          </p:nvSpPr>
          <p:spPr bwMode="auto">
            <a:xfrm rot="10800000">
              <a:off x="4349" y="5636"/>
              <a:ext cx="512" cy="251"/>
            </a:xfrm>
            <a:prstGeom prst="leftArrow">
              <a:avLst>
                <a:gd name="adj1" fmla="val 50000"/>
                <a:gd name="adj2" fmla="val 50996"/>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sz="1350"/>
            </a:p>
          </p:txBody>
        </p:sp>
        <p:sp>
          <p:nvSpPr>
            <p:cNvPr id="17" name="AutoShape 15"/>
            <p:cNvSpPr>
              <a:spLocks noChangeArrowheads="1"/>
            </p:cNvSpPr>
            <p:nvPr/>
          </p:nvSpPr>
          <p:spPr bwMode="auto">
            <a:xfrm>
              <a:off x="2446" y="5485"/>
              <a:ext cx="1903" cy="563"/>
            </a:xfrm>
            <a:prstGeom prst="flowChartInputOutpu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80" tIns="34290" rIns="68580" bIns="34290" numCol="1" anchor="t" anchorCtr="0" compatLnSpc="1">
              <a:prstTxWarp prst="textNoShape">
                <a:avLst/>
              </a:prstTxWarp>
            </a:bodyPr>
            <a:lstStyle/>
            <a:p>
              <a:pPr algn="ctr" defTabSz="685800" rtl="1" eaLnBrk="0" fontAlgn="base" hangingPunct="0">
                <a:spcBef>
                  <a:spcPct val="0"/>
                </a:spcBef>
                <a:spcAft>
                  <a:spcPct val="0"/>
                </a:spcAft>
              </a:pPr>
              <a:r>
                <a:rPr lang="fa-IR" altLang="en-US" sz="2000" b="1" dirty="0">
                  <a:latin typeface="Calibri" panose="020F0502020204030204" pitchFamily="34" charset="0"/>
                  <a:ea typeface="Calibri" panose="020F0502020204030204" pitchFamily="34" charset="0"/>
                  <a:cs typeface="B Nazanin" panose="00000400000000000000" pitchFamily="2" charset="-78"/>
                </a:rPr>
                <a:t>ورودی</a:t>
              </a:r>
              <a:endParaRPr lang="fa-IR" altLang="en-US" sz="4000" dirty="0">
                <a:latin typeface="Arial" panose="020B0604020202020204" pitchFamily="34" charset="0"/>
                <a:cs typeface="Arial" panose="020B0604020202020204" pitchFamily="34" charset="0"/>
              </a:endParaRPr>
            </a:p>
          </p:txBody>
        </p:sp>
        <p:sp>
          <p:nvSpPr>
            <p:cNvPr id="18" name="AutoShape 14"/>
            <p:cNvSpPr>
              <a:spLocks noChangeArrowheads="1"/>
            </p:cNvSpPr>
            <p:nvPr/>
          </p:nvSpPr>
          <p:spPr bwMode="auto">
            <a:xfrm rot="10800000">
              <a:off x="7313" y="5636"/>
              <a:ext cx="516" cy="251"/>
            </a:xfrm>
            <a:prstGeom prst="leftArrow">
              <a:avLst>
                <a:gd name="adj1" fmla="val 50000"/>
                <a:gd name="adj2" fmla="val 51394"/>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sz="1350"/>
            </a:p>
          </p:txBody>
        </p:sp>
        <p:sp>
          <p:nvSpPr>
            <p:cNvPr id="19" name="Rectangle 13"/>
            <p:cNvSpPr>
              <a:spLocks noChangeArrowheads="1"/>
            </p:cNvSpPr>
            <p:nvPr/>
          </p:nvSpPr>
          <p:spPr bwMode="auto">
            <a:xfrm>
              <a:off x="4987" y="5485"/>
              <a:ext cx="2229" cy="563"/>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80" tIns="34290" rIns="68580" bIns="34290" numCol="1" anchor="t" anchorCtr="0" compatLnSpc="1">
              <a:prstTxWarp prst="textNoShape">
                <a:avLst/>
              </a:prstTxWarp>
            </a:bodyPr>
            <a:lstStyle/>
            <a:p>
              <a:pPr algn="ctr" defTabSz="685800" rtl="1" eaLnBrk="0" fontAlgn="base" hangingPunct="0">
                <a:spcBef>
                  <a:spcPct val="0"/>
                </a:spcBef>
                <a:spcAft>
                  <a:spcPct val="0"/>
                </a:spcAft>
              </a:pPr>
              <a:r>
                <a:rPr lang="fa-IR" altLang="en-US" sz="2000" b="1" dirty="0">
                  <a:latin typeface="Calibri" panose="020F0502020204030204" pitchFamily="34" charset="0"/>
                  <a:ea typeface="Calibri" panose="020F0502020204030204" pitchFamily="34" charset="0"/>
                  <a:cs typeface="B Nazanin" panose="00000400000000000000" pitchFamily="2" charset="-78"/>
                </a:rPr>
                <a:t>فرایند</a:t>
              </a:r>
              <a:endParaRPr lang="fa-IR" altLang="en-US" sz="4000" dirty="0">
                <a:latin typeface="Arial" panose="020B0604020202020204" pitchFamily="34" charset="0"/>
                <a:cs typeface="Arial" panose="020B0604020202020204" pitchFamily="34" charset="0"/>
              </a:endParaRPr>
            </a:p>
          </p:txBody>
        </p:sp>
      </p:grpSp>
      <p:sp>
        <p:nvSpPr>
          <p:cNvPr id="20" name="Rectangle 22"/>
          <p:cNvSpPr>
            <a:spLocks noChangeArrowheads="1"/>
          </p:cNvSpPr>
          <p:nvPr/>
        </p:nvSpPr>
        <p:spPr bwMode="auto">
          <a:xfrm>
            <a:off x="1" y="10616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1" name="Rectangle 10"/>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4</a:t>
            </a:fld>
            <a:endParaRPr lang="en-US"/>
          </a:p>
        </p:txBody>
      </p:sp>
    </p:spTree>
    <p:extLst>
      <p:ext uri="{BB962C8B-B14F-4D97-AF65-F5344CB8AC3E}">
        <p14:creationId xmlns:p14="http://schemas.microsoft.com/office/powerpoint/2010/main" val="239867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process"/>
          <p:cNvPicPr/>
          <p:nvPr/>
        </p:nvPicPr>
        <p:blipFill rotWithShape="1">
          <a:blip r:embed="rId2" cstate="print"/>
          <a:srcRect l="32987" t="1588" r="25179"/>
          <a:stretch/>
        </p:blipFill>
        <p:spPr bwMode="auto">
          <a:xfrm>
            <a:off x="2675466" y="571500"/>
            <a:ext cx="3793067" cy="5621867"/>
          </a:xfrm>
          <a:prstGeom prst="rect">
            <a:avLst/>
          </a:prstGeom>
          <a:noFill/>
        </p:spPr>
      </p:pic>
      <p:grpSp>
        <p:nvGrpSpPr>
          <p:cNvPr id="7" name="Group 12"/>
          <p:cNvGrpSpPr>
            <a:grpSpLocks/>
          </p:cNvGrpSpPr>
          <p:nvPr/>
        </p:nvGrpSpPr>
        <p:grpSpPr bwMode="auto">
          <a:xfrm>
            <a:off x="810657" y="3168696"/>
            <a:ext cx="7691822" cy="429754"/>
            <a:chOff x="2446" y="5485"/>
            <a:chExt cx="10120" cy="566"/>
          </a:xfrm>
        </p:grpSpPr>
        <p:sp>
          <p:nvSpPr>
            <p:cNvPr id="8" name="AutoShape 17"/>
            <p:cNvSpPr>
              <a:spLocks noChangeArrowheads="1"/>
            </p:cNvSpPr>
            <p:nvPr/>
          </p:nvSpPr>
          <p:spPr bwMode="auto">
            <a:xfrm>
              <a:off x="10663" y="5488"/>
              <a:ext cx="1903" cy="563"/>
            </a:xfrm>
            <a:prstGeom prst="flowChartInputOutpu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80" tIns="34290" rIns="68580" bIns="34290" numCol="1" anchor="t" anchorCtr="0" compatLnSpc="1">
              <a:prstTxWarp prst="textNoShape">
                <a:avLst/>
              </a:prstTxWarp>
            </a:bodyPr>
            <a:lstStyle/>
            <a:p>
              <a:pPr algn="ctr" defTabSz="685800" rtl="1" eaLnBrk="0" fontAlgn="base" hangingPunct="0">
                <a:spcBef>
                  <a:spcPct val="0"/>
                </a:spcBef>
                <a:spcAft>
                  <a:spcPct val="0"/>
                </a:spcAft>
              </a:pPr>
              <a:r>
                <a:rPr lang="fa-IR" altLang="en-US" sz="2000" b="1" dirty="0">
                  <a:latin typeface="Calibri" panose="020F0502020204030204" pitchFamily="34" charset="0"/>
                  <a:ea typeface="Calibri" panose="020F0502020204030204" pitchFamily="34" charset="0"/>
                  <a:cs typeface="B Nazanin" panose="00000400000000000000" pitchFamily="2" charset="-78"/>
                </a:rPr>
                <a:t>خروجی</a:t>
              </a:r>
              <a:endParaRPr lang="fa-IR" altLang="en-US" sz="4000" dirty="0">
                <a:latin typeface="Arial" panose="020B0604020202020204" pitchFamily="34" charset="0"/>
                <a:cs typeface="Arial" panose="020B0604020202020204" pitchFamily="34" charset="0"/>
              </a:endParaRPr>
            </a:p>
          </p:txBody>
        </p:sp>
        <p:sp>
          <p:nvSpPr>
            <p:cNvPr id="9" name="AutoShape 16"/>
            <p:cNvSpPr>
              <a:spLocks noChangeArrowheads="1"/>
            </p:cNvSpPr>
            <p:nvPr/>
          </p:nvSpPr>
          <p:spPr bwMode="auto">
            <a:xfrm rot="10800000">
              <a:off x="4349" y="5636"/>
              <a:ext cx="512" cy="251"/>
            </a:xfrm>
            <a:prstGeom prst="leftArrow">
              <a:avLst>
                <a:gd name="adj1" fmla="val 50000"/>
                <a:gd name="adj2" fmla="val 50996"/>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sz="1350"/>
            </a:p>
          </p:txBody>
        </p:sp>
        <p:sp>
          <p:nvSpPr>
            <p:cNvPr id="12" name="AutoShape 15"/>
            <p:cNvSpPr>
              <a:spLocks noChangeArrowheads="1"/>
            </p:cNvSpPr>
            <p:nvPr/>
          </p:nvSpPr>
          <p:spPr bwMode="auto">
            <a:xfrm>
              <a:off x="2446" y="5485"/>
              <a:ext cx="1903" cy="563"/>
            </a:xfrm>
            <a:prstGeom prst="flowChartInputOutpu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80" tIns="34290" rIns="68580" bIns="34290" numCol="1" anchor="t" anchorCtr="0" compatLnSpc="1">
              <a:prstTxWarp prst="textNoShape">
                <a:avLst/>
              </a:prstTxWarp>
            </a:bodyPr>
            <a:lstStyle/>
            <a:p>
              <a:pPr algn="ctr" defTabSz="685800" rtl="1" eaLnBrk="0" fontAlgn="base" hangingPunct="0">
                <a:spcBef>
                  <a:spcPct val="0"/>
                </a:spcBef>
                <a:spcAft>
                  <a:spcPct val="0"/>
                </a:spcAft>
              </a:pPr>
              <a:r>
                <a:rPr lang="fa-IR" altLang="en-US" sz="2000" b="1" dirty="0">
                  <a:latin typeface="Calibri" panose="020F0502020204030204" pitchFamily="34" charset="0"/>
                  <a:ea typeface="Calibri" panose="020F0502020204030204" pitchFamily="34" charset="0"/>
                  <a:cs typeface="B Nazanin" panose="00000400000000000000" pitchFamily="2" charset="-78"/>
                </a:rPr>
                <a:t>ورودی</a:t>
              </a:r>
              <a:endParaRPr lang="fa-IR" altLang="en-US" sz="4000" dirty="0">
                <a:latin typeface="Arial" panose="020B0604020202020204" pitchFamily="34" charset="0"/>
                <a:cs typeface="Arial" panose="020B0604020202020204" pitchFamily="34" charset="0"/>
              </a:endParaRPr>
            </a:p>
          </p:txBody>
        </p:sp>
        <p:sp>
          <p:nvSpPr>
            <p:cNvPr id="13" name="AutoShape 14"/>
            <p:cNvSpPr>
              <a:spLocks noChangeArrowheads="1"/>
            </p:cNvSpPr>
            <p:nvPr/>
          </p:nvSpPr>
          <p:spPr bwMode="auto">
            <a:xfrm rot="10800000">
              <a:off x="10209" y="5639"/>
              <a:ext cx="516" cy="251"/>
            </a:xfrm>
            <a:prstGeom prst="leftArrow">
              <a:avLst>
                <a:gd name="adj1" fmla="val 50000"/>
                <a:gd name="adj2" fmla="val 51394"/>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sz="1350"/>
            </a:p>
          </p:txBody>
        </p:sp>
      </p:grpSp>
      <p:grpSp>
        <p:nvGrpSpPr>
          <p:cNvPr id="15" name="Group 14"/>
          <p:cNvGrpSpPr>
            <a:grpSpLocks/>
          </p:cNvGrpSpPr>
          <p:nvPr/>
        </p:nvGrpSpPr>
        <p:grpSpPr bwMode="auto">
          <a:xfrm>
            <a:off x="2989011" y="1052511"/>
            <a:ext cx="2886954" cy="4451045"/>
            <a:chOff x="4751" y="2146"/>
            <a:chExt cx="2597" cy="4004"/>
          </a:xfrm>
        </p:grpSpPr>
        <p:sp>
          <p:nvSpPr>
            <p:cNvPr id="16" name="Rectangle 15"/>
            <p:cNvSpPr>
              <a:spLocks noChangeArrowheads="1"/>
            </p:cNvSpPr>
            <p:nvPr/>
          </p:nvSpPr>
          <p:spPr bwMode="auto">
            <a:xfrm>
              <a:off x="5117" y="2146"/>
              <a:ext cx="1522" cy="725"/>
            </a:xfrm>
            <a:prstGeom prst="rect">
              <a:avLst/>
            </a:prstGeom>
            <a:solidFill>
              <a:schemeClr val="bg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rtl="1">
                <a:lnSpc>
                  <a:spcPct val="115000"/>
                </a:lnSpc>
                <a:spcAft>
                  <a:spcPts val="1000"/>
                </a:spcAft>
              </a:pPr>
              <a:r>
                <a:rPr lang="fa-IR" sz="2000" b="1" dirty="0" err="1">
                  <a:effectLst/>
                  <a:latin typeface="Calibri" panose="020F0502020204030204" pitchFamily="34" charset="0"/>
                  <a:ea typeface="Calibri" panose="020F0502020204030204" pitchFamily="34" charset="0"/>
                  <a:cs typeface="B Nazanin" panose="00000400000000000000" pitchFamily="2" charset="-78"/>
                </a:rPr>
                <a:t>فرایندهای</a:t>
              </a:r>
              <a:r>
                <a:rPr lang="fa-IR" sz="2000" b="1" dirty="0">
                  <a:effectLst/>
                  <a:latin typeface="Calibri" panose="020F0502020204030204" pitchFamily="34" charset="0"/>
                  <a:ea typeface="Calibri" panose="020F0502020204030204" pitchFamily="34" charset="0"/>
                  <a:cs typeface="B Nazanin" panose="00000400000000000000" pitchFamily="2" charset="-78"/>
                </a:rPr>
                <a:t> کنترلی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9" name="Rectangle 18"/>
            <p:cNvSpPr>
              <a:spLocks noChangeArrowheads="1"/>
            </p:cNvSpPr>
            <p:nvPr/>
          </p:nvSpPr>
          <p:spPr bwMode="auto">
            <a:xfrm>
              <a:off x="4751" y="3827"/>
              <a:ext cx="2597" cy="652"/>
            </a:xfrm>
            <a:prstGeom prst="rect">
              <a:avLst/>
            </a:prstGeom>
            <a:solidFill>
              <a:schemeClr val="bg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rtl="1">
                <a:lnSpc>
                  <a:spcPct val="115000"/>
                </a:lnSpc>
                <a:spcAft>
                  <a:spcPts val="1000"/>
                </a:spcAft>
              </a:pPr>
              <a:r>
                <a:rPr lang="fa-IR" sz="2400" b="1" dirty="0" err="1">
                  <a:effectLst/>
                  <a:latin typeface="Calibri" panose="020F0502020204030204" pitchFamily="34" charset="0"/>
                  <a:ea typeface="Calibri" panose="020F0502020204030204" pitchFamily="34" charset="0"/>
                  <a:cs typeface="B Nazanin" panose="00000400000000000000" pitchFamily="2" charset="-78"/>
                </a:rPr>
                <a:t>فرایندهای</a:t>
              </a:r>
              <a:r>
                <a:rPr lang="fa-IR" sz="2400" b="1" dirty="0">
                  <a:effectLst/>
                  <a:latin typeface="Calibri" panose="020F0502020204030204" pitchFamily="34" charset="0"/>
                  <a:ea typeface="Calibri" panose="020F0502020204030204" pitchFamily="34" charset="0"/>
                  <a:cs typeface="B Nazanin" panose="00000400000000000000" pitchFamily="2" charset="-78"/>
                </a:rPr>
                <a:t> عملیاتی</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20" name="Rectangle 19"/>
            <p:cNvSpPr>
              <a:spLocks noChangeArrowheads="1"/>
            </p:cNvSpPr>
            <p:nvPr/>
          </p:nvSpPr>
          <p:spPr bwMode="auto">
            <a:xfrm>
              <a:off x="5200" y="5454"/>
              <a:ext cx="1394" cy="696"/>
            </a:xfrm>
            <a:prstGeom prst="rect">
              <a:avLst/>
            </a:prstGeom>
            <a:solidFill>
              <a:schemeClr val="bg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lnSpc>
                  <a:spcPct val="115000"/>
                </a:lnSpc>
                <a:spcAft>
                  <a:spcPts val="1000"/>
                </a:spcAft>
              </a:pPr>
              <a:r>
                <a:rPr lang="fa-IR" sz="2000" b="1" dirty="0" err="1">
                  <a:effectLst/>
                  <a:latin typeface="Calibri" panose="020F0502020204030204" pitchFamily="34" charset="0"/>
                  <a:ea typeface="Calibri" panose="020F0502020204030204" pitchFamily="34" charset="0"/>
                  <a:cs typeface="B Nazanin" panose="00000400000000000000" pitchFamily="2" charset="-78"/>
                </a:rPr>
                <a:t>فرایندهای</a:t>
              </a:r>
              <a:r>
                <a:rPr lang="fa-IR" sz="2000" b="1" dirty="0">
                  <a:effectLst/>
                  <a:latin typeface="Calibri" panose="020F0502020204030204" pitchFamily="34" charset="0"/>
                  <a:ea typeface="Calibri" panose="020F0502020204030204" pitchFamily="34" charset="0"/>
                  <a:cs typeface="B Nazanin" panose="00000400000000000000" pitchFamily="2" charset="-78"/>
                </a:rPr>
                <a:t> پشتیبانی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grpSp>
      <p:sp>
        <p:nvSpPr>
          <p:cNvPr id="3" name="Footer Placeholder 2"/>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5</a:t>
            </a:fld>
            <a:endParaRPr lang="en-US"/>
          </a:p>
        </p:txBody>
      </p:sp>
    </p:spTree>
    <p:extLst>
      <p:ext uri="{BB962C8B-B14F-4D97-AF65-F5344CB8AC3E}">
        <p14:creationId xmlns:p14="http://schemas.microsoft.com/office/powerpoint/2010/main" val="2514433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p:cNvSpPr>
            <a:spLocks noChangeArrowheads="1"/>
          </p:cNvSpPr>
          <p:nvPr/>
        </p:nvSpPr>
        <p:spPr bwMode="auto">
          <a:xfrm>
            <a:off x="764295" y="902367"/>
            <a:ext cx="2634242" cy="568696"/>
          </a:xfrm>
          <a:prstGeom prst="rect">
            <a:avLst/>
          </a:prstGeom>
          <a:solidFill>
            <a:srgbClr val="FFFFFF"/>
          </a:solidFill>
          <a:ln w="34925">
            <a:solidFill>
              <a:srgbClr val="000000"/>
            </a:solidFill>
            <a:miter lim="800000"/>
            <a:headEnd/>
            <a:tailEnd/>
          </a:ln>
        </p:spPr>
        <p:txBody>
          <a:bodyPr rot="0" vert="horz" wrap="square" lIns="91440" tIns="45720" rIns="91440" bIns="45720" anchor="t" anchorCtr="0" upright="1">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با چه چیزی؟(نصب/ تجهیزات)</a:t>
            </a:r>
            <a:endPar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 </a:t>
            </a:r>
          </a:p>
          <a:p>
            <a:pPr marL="0" marR="0" lvl="0" indent="0" algn="ctr" defTabSz="914400" rtl="1" eaLnBrk="1" fontAlgn="auto" latinLnBrk="0" hangingPunct="1">
              <a:lnSpc>
                <a:spcPct val="115000"/>
              </a:lnSpc>
              <a:spcBef>
                <a:spcPts val="0"/>
              </a:spcBef>
              <a:spcAft>
                <a:spcPts val="100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14" name="Rectangle 13"/>
          <p:cNvSpPr>
            <a:spLocks noChangeArrowheads="1"/>
          </p:cNvSpPr>
          <p:nvPr/>
        </p:nvSpPr>
        <p:spPr bwMode="auto">
          <a:xfrm>
            <a:off x="5173298" y="5000197"/>
            <a:ext cx="2923955" cy="568696"/>
          </a:xfrm>
          <a:prstGeom prst="rect">
            <a:avLst/>
          </a:prstGeom>
          <a:solidFill>
            <a:srgbClr val="FFFFFF"/>
          </a:solidFill>
          <a:ln w="34925">
            <a:solidFill>
              <a:srgbClr val="000000"/>
            </a:solidFill>
            <a:miter lim="800000"/>
            <a:headEnd/>
            <a:tailEnd/>
          </a:ln>
        </p:spPr>
        <p:txBody>
          <a:bodyPr rot="0" vert="horz" wrap="square" lIns="91440" tIns="45720" rIns="91440" bIns="45720" anchor="t" anchorCtr="0" upright="1">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چگونه</a:t>
            </a:r>
            <a:r>
              <a:rPr kumimoji="0" lang="fa-IR" sz="1400" b="1"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؟(قوانین/دستورالعمل </a:t>
            </a:r>
            <a:r>
              <a:rPr kumimoji="0" lang="fa-IR"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ها/ روش ها/ </a:t>
            </a:r>
            <a:r>
              <a:rPr kumimoji="0" lang="fa-IR" sz="1400" b="1"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راهنماها</a:t>
            </a:r>
            <a:r>
              <a:rPr kumimoji="0" lang="fa-IR"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a:t>
            </a:r>
            <a:endPar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15" name="Rectangle 14"/>
          <p:cNvSpPr>
            <a:spLocks noChangeArrowheads="1"/>
          </p:cNvSpPr>
          <p:nvPr/>
        </p:nvSpPr>
        <p:spPr bwMode="auto">
          <a:xfrm>
            <a:off x="764295" y="5000197"/>
            <a:ext cx="2619220" cy="568696"/>
          </a:xfrm>
          <a:prstGeom prst="rect">
            <a:avLst/>
          </a:prstGeom>
          <a:solidFill>
            <a:srgbClr val="FFFFFF"/>
          </a:solidFill>
          <a:ln w="34925">
            <a:solidFill>
              <a:srgbClr val="000000"/>
            </a:solidFill>
            <a:miter lim="800000"/>
            <a:headEnd/>
            <a:tailEnd/>
          </a:ln>
        </p:spPr>
        <p:txBody>
          <a:bodyPr rot="0" vert="horz" wrap="square" lIns="91440" tIns="45720" rIns="91440" bIns="45720" anchor="t" anchorCtr="0" upright="1">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sz="14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به چه میزان؟(شاخص عملکرد)</a:t>
            </a:r>
            <a:endParaRPr kumimoji="0" lang="en-US" sz="20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16" name="Rectangle 15"/>
          <p:cNvSpPr>
            <a:spLocks noChangeArrowheads="1"/>
          </p:cNvSpPr>
          <p:nvPr/>
        </p:nvSpPr>
        <p:spPr bwMode="auto">
          <a:xfrm>
            <a:off x="5138961" y="923827"/>
            <a:ext cx="2923955" cy="568696"/>
          </a:xfrm>
          <a:prstGeom prst="rect">
            <a:avLst/>
          </a:prstGeom>
          <a:solidFill>
            <a:srgbClr val="FFFFFF"/>
          </a:solidFill>
          <a:ln w="34925">
            <a:solidFill>
              <a:srgbClr val="000000"/>
            </a:solidFill>
            <a:miter lim="800000"/>
            <a:headEnd/>
            <a:tailEnd/>
          </a:ln>
        </p:spPr>
        <p:txBody>
          <a:bodyPr rot="0" vert="horz" wrap="square" lIns="91440" tIns="45720" rIns="91440" bIns="45720" anchor="t" anchorCtr="0" upright="1">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sz="14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با چه کسی؟(درجه آموزش/ آگاهی/ مهارت)</a:t>
            </a:r>
            <a:endParaRPr kumimoji="0" lang="en-US" sz="20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grpSp>
        <p:nvGrpSpPr>
          <p:cNvPr id="26" name="Group 25"/>
          <p:cNvGrpSpPr/>
          <p:nvPr/>
        </p:nvGrpSpPr>
        <p:grpSpPr>
          <a:xfrm>
            <a:off x="764295" y="906659"/>
            <a:ext cx="7290038" cy="4676183"/>
            <a:chOff x="764295" y="906659"/>
            <a:chExt cx="7290038" cy="4676183"/>
          </a:xfrm>
        </p:grpSpPr>
        <p:sp>
          <p:nvSpPr>
            <p:cNvPr id="21" name="Rectangle 20"/>
            <p:cNvSpPr>
              <a:spLocks noChangeArrowheads="1"/>
            </p:cNvSpPr>
            <p:nvPr/>
          </p:nvSpPr>
          <p:spPr bwMode="auto">
            <a:xfrm>
              <a:off x="3525153" y="906659"/>
              <a:ext cx="1492558" cy="1098764"/>
            </a:xfrm>
            <a:prstGeom prst="rect">
              <a:avLst/>
            </a:prstGeom>
            <a:solidFill>
              <a:srgbClr val="FFFFFF"/>
            </a:solidFill>
            <a:ln w="34925">
              <a:solidFill>
                <a:srgbClr val="000000"/>
              </a:solidFill>
              <a:miter lim="800000"/>
              <a:headEnd/>
              <a:tailEnd/>
            </a:ln>
          </p:spPr>
          <p:txBody>
            <a:bodyPr rot="0" vert="horz" wrap="square" lIns="91440" tIns="45720" rIns="91440" bIns="45720" anchor="t" anchorCtr="0" upright="1">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sz="20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کنترل</a:t>
              </a:r>
              <a:r>
                <a:rPr kumimoji="0" lang="fa-IR" sz="12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:(کیفیت/ اجرا / ...)</a:t>
              </a:r>
              <a:endParaRPr kumimoji="0" lang="en-US" sz="20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grpSp>
          <p:nvGrpSpPr>
            <p:cNvPr id="4" name="Group 3"/>
            <p:cNvGrpSpPr/>
            <p:nvPr/>
          </p:nvGrpSpPr>
          <p:grpSpPr>
            <a:xfrm>
              <a:off x="764295" y="1758630"/>
              <a:ext cx="7290038" cy="3824212"/>
              <a:chOff x="764295" y="1758630"/>
              <a:chExt cx="7290038" cy="3824212"/>
            </a:xfrm>
          </p:grpSpPr>
          <p:cxnSp>
            <p:nvCxnSpPr>
              <p:cNvPr id="6" name="AutoShape 481"/>
              <p:cNvCxnSpPr>
                <a:cxnSpLocks noChangeShapeType="1"/>
              </p:cNvCxnSpPr>
              <p:nvPr/>
            </p:nvCxnSpPr>
            <p:spPr bwMode="auto">
              <a:xfrm>
                <a:off x="2069077" y="3236166"/>
                <a:ext cx="1122370" cy="16095"/>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AutoShape 482"/>
              <p:cNvCxnSpPr>
                <a:cxnSpLocks noChangeShapeType="1"/>
              </p:cNvCxnSpPr>
              <p:nvPr/>
            </p:nvCxnSpPr>
            <p:spPr bwMode="auto">
              <a:xfrm flipV="1">
                <a:off x="5670102" y="3240458"/>
                <a:ext cx="1071938" cy="13949"/>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2331964" y="2380976"/>
                <a:ext cx="556893" cy="1676044"/>
              </a:xfrm>
              <a:prstGeom prst="rect">
                <a:avLst/>
              </a:prstGeom>
              <a:solidFill>
                <a:srgbClr val="FFFFFF"/>
              </a:solidFill>
              <a:ln w="34925">
                <a:solidFill>
                  <a:srgbClr val="000000"/>
                </a:solidFill>
                <a:miter lim="800000"/>
                <a:headEnd/>
                <a:tailEnd/>
              </a:ln>
            </p:spPr>
            <p:txBody>
              <a:bodyPr rot="0" vert="vert" wrap="square" lIns="91440" tIns="45720" rIns="91440" bIns="45720" anchor="t" anchorCtr="0" upright="1">
                <a:no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12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الزامات</a:t>
                </a:r>
                <a:endPar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9" name="Arc 484"/>
              <p:cNvSpPr>
                <a:spLocks/>
              </p:cNvSpPr>
              <p:nvPr/>
            </p:nvSpPr>
            <p:spPr bwMode="auto">
              <a:xfrm>
                <a:off x="1124827" y="1758630"/>
                <a:ext cx="3000139" cy="2842407"/>
              </a:xfrm>
              <a:custGeom>
                <a:avLst/>
                <a:gdLst>
                  <a:gd name="G0" fmla="+- 258 0 0"/>
                  <a:gd name="G1" fmla="+- 21600 0 0"/>
                  <a:gd name="G2" fmla="+- 21600 0 0"/>
                  <a:gd name="T0" fmla="*/ 47 w 21858"/>
                  <a:gd name="T1" fmla="*/ 1 h 43200"/>
                  <a:gd name="T2" fmla="*/ 0 w 21858"/>
                  <a:gd name="T3" fmla="*/ 43198 h 43200"/>
                  <a:gd name="T4" fmla="*/ 258 w 21858"/>
                  <a:gd name="T5" fmla="*/ 21600 h 43200"/>
                </a:gdLst>
                <a:ahLst/>
                <a:cxnLst>
                  <a:cxn ang="0">
                    <a:pos x="T0" y="T1"/>
                  </a:cxn>
                  <a:cxn ang="0">
                    <a:pos x="T2" y="T3"/>
                  </a:cxn>
                  <a:cxn ang="0">
                    <a:pos x="T4" y="T5"/>
                  </a:cxn>
                </a:cxnLst>
                <a:rect l="0" t="0" r="r" b="b"/>
                <a:pathLst>
                  <a:path w="21858" h="43200" fill="none" extrusionOk="0">
                    <a:moveTo>
                      <a:pt x="47" y="1"/>
                    </a:moveTo>
                    <a:cubicBezTo>
                      <a:pt x="117" y="0"/>
                      <a:pt x="187" y="0"/>
                      <a:pt x="258" y="0"/>
                    </a:cubicBezTo>
                    <a:cubicBezTo>
                      <a:pt x="12187" y="0"/>
                      <a:pt x="21858" y="9670"/>
                      <a:pt x="21858" y="21600"/>
                    </a:cubicBezTo>
                    <a:cubicBezTo>
                      <a:pt x="21858" y="33529"/>
                      <a:pt x="12187" y="43200"/>
                      <a:pt x="258" y="43200"/>
                    </a:cubicBezTo>
                    <a:cubicBezTo>
                      <a:pt x="171" y="43200"/>
                      <a:pt x="85" y="43199"/>
                      <a:pt x="-1" y="43198"/>
                    </a:cubicBezTo>
                  </a:path>
                  <a:path w="21858" h="43200" stroke="0" extrusionOk="0">
                    <a:moveTo>
                      <a:pt x="47" y="1"/>
                    </a:moveTo>
                    <a:cubicBezTo>
                      <a:pt x="117" y="0"/>
                      <a:pt x="187" y="0"/>
                      <a:pt x="258" y="0"/>
                    </a:cubicBezTo>
                    <a:cubicBezTo>
                      <a:pt x="12187" y="0"/>
                      <a:pt x="21858" y="9670"/>
                      <a:pt x="21858" y="21600"/>
                    </a:cubicBezTo>
                    <a:cubicBezTo>
                      <a:pt x="21858" y="33529"/>
                      <a:pt x="12187" y="43200"/>
                      <a:pt x="258" y="43200"/>
                    </a:cubicBezTo>
                    <a:cubicBezTo>
                      <a:pt x="171" y="43200"/>
                      <a:pt x="85" y="43199"/>
                      <a:pt x="-1" y="43198"/>
                    </a:cubicBezTo>
                    <a:lnTo>
                      <a:pt x="258" y="21600"/>
                    </a:lnTo>
                    <a:close/>
                  </a:path>
                </a:pathLst>
              </a:custGeom>
              <a:noFill/>
              <a:ln w="349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a:ln>
                    <a:noFill/>
                  </a:ln>
                  <a:solidFill>
                    <a:sysClr val="windowText" lastClr="000000"/>
                  </a:solidFill>
                  <a:effectLst/>
                  <a:uLnTx/>
                  <a:uFillTx/>
                </a:endParaRPr>
              </a:p>
            </p:txBody>
          </p:sp>
          <p:sp>
            <p:nvSpPr>
              <p:cNvPr id="12" name="Arc 485"/>
              <p:cNvSpPr>
                <a:spLocks/>
              </p:cNvSpPr>
              <p:nvPr/>
            </p:nvSpPr>
            <p:spPr bwMode="auto">
              <a:xfrm rot="10800000">
                <a:off x="4417898" y="1816573"/>
                <a:ext cx="3175040" cy="2842407"/>
              </a:xfrm>
              <a:custGeom>
                <a:avLst/>
                <a:gdLst>
                  <a:gd name="G0" fmla="+- 2664 0 0"/>
                  <a:gd name="G1" fmla="+- 21600 0 0"/>
                  <a:gd name="G2" fmla="+- 21600 0 0"/>
                  <a:gd name="T0" fmla="*/ 71 w 24264"/>
                  <a:gd name="T1" fmla="*/ 156 h 43200"/>
                  <a:gd name="T2" fmla="*/ 0 w 24264"/>
                  <a:gd name="T3" fmla="*/ 43035 h 43200"/>
                  <a:gd name="T4" fmla="*/ 2664 w 24264"/>
                  <a:gd name="T5" fmla="*/ 21600 h 43200"/>
                </a:gdLst>
                <a:ahLst/>
                <a:cxnLst>
                  <a:cxn ang="0">
                    <a:pos x="T0" y="T1"/>
                  </a:cxn>
                  <a:cxn ang="0">
                    <a:pos x="T2" y="T3"/>
                  </a:cxn>
                  <a:cxn ang="0">
                    <a:pos x="T4" y="T5"/>
                  </a:cxn>
                </a:cxnLst>
                <a:rect l="0" t="0" r="r" b="b"/>
                <a:pathLst>
                  <a:path w="24264" h="43200" fill="none" extrusionOk="0">
                    <a:moveTo>
                      <a:pt x="71" y="156"/>
                    </a:moveTo>
                    <a:cubicBezTo>
                      <a:pt x="931" y="52"/>
                      <a:pt x="1797" y="0"/>
                      <a:pt x="2664" y="0"/>
                    </a:cubicBezTo>
                    <a:cubicBezTo>
                      <a:pt x="14593" y="0"/>
                      <a:pt x="24264" y="9670"/>
                      <a:pt x="24264" y="21600"/>
                    </a:cubicBezTo>
                    <a:cubicBezTo>
                      <a:pt x="24264" y="33529"/>
                      <a:pt x="14593" y="43200"/>
                      <a:pt x="2664" y="43200"/>
                    </a:cubicBezTo>
                    <a:cubicBezTo>
                      <a:pt x="1773" y="43200"/>
                      <a:pt x="883" y="43144"/>
                      <a:pt x="-1" y="43035"/>
                    </a:cubicBezTo>
                  </a:path>
                  <a:path w="24264" h="43200" stroke="0" extrusionOk="0">
                    <a:moveTo>
                      <a:pt x="71" y="156"/>
                    </a:moveTo>
                    <a:cubicBezTo>
                      <a:pt x="931" y="52"/>
                      <a:pt x="1797" y="0"/>
                      <a:pt x="2664" y="0"/>
                    </a:cubicBezTo>
                    <a:cubicBezTo>
                      <a:pt x="14593" y="0"/>
                      <a:pt x="24264" y="9670"/>
                      <a:pt x="24264" y="21600"/>
                    </a:cubicBezTo>
                    <a:cubicBezTo>
                      <a:pt x="24264" y="33529"/>
                      <a:pt x="14593" y="43200"/>
                      <a:pt x="2664" y="43200"/>
                    </a:cubicBezTo>
                    <a:cubicBezTo>
                      <a:pt x="1773" y="43200"/>
                      <a:pt x="883" y="43144"/>
                      <a:pt x="-1" y="43035"/>
                    </a:cubicBezTo>
                    <a:lnTo>
                      <a:pt x="2664" y="21600"/>
                    </a:lnTo>
                    <a:close/>
                  </a:path>
                </a:pathLst>
              </a:custGeom>
              <a:noFill/>
              <a:ln w="349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3191446" y="2913190"/>
                <a:ext cx="2478656" cy="699603"/>
              </a:xfrm>
              <a:prstGeom prst="rect">
                <a:avLst/>
              </a:prstGeom>
              <a:solidFill>
                <a:srgbClr val="FFFFFF"/>
              </a:solidFill>
              <a:ln w="349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20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فرایند</a:t>
                </a:r>
                <a:endParaRPr kumimoji="0" lang="en-US" sz="20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 </a:t>
                </a:r>
              </a:p>
            </p:txBody>
          </p:sp>
          <p:sp>
            <p:nvSpPr>
              <p:cNvPr id="18" name="Rectangle 17"/>
              <p:cNvSpPr>
                <a:spLocks noChangeArrowheads="1"/>
              </p:cNvSpPr>
              <p:nvPr/>
            </p:nvSpPr>
            <p:spPr bwMode="auto">
              <a:xfrm>
                <a:off x="764295" y="2380976"/>
                <a:ext cx="1292978" cy="1676044"/>
              </a:xfrm>
              <a:prstGeom prst="rect">
                <a:avLst/>
              </a:prstGeom>
              <a:solidFill>
                <a:srgbClr val="FFFFFF"/>
              </a:solidFill>
              <a:ln w="34925">
                <a:solidFill>
                  <a:srgbClr val="000000"/>
                </a:solidFill>
                <a:miter lim="800000"/>
                <a:headEnd/>
                <a:tailEnd/>
              </a:ln>
            </p:spPr>
            <p:txBody>
              <a:bodyPr rot="0" vert="horz" wrap="square" lIns="91440" tIns="45720" rIns="91440" bIns="45720" anchor="t" anchorCtr="0" upright="1">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 </a:t>
                </a:r>
                <a:endPar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ورودی:(مواد یا داده ها)</a:t>
                </a:r>
                <a:endPar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19" name="Rectangle 18"/>
              <p:cNvSpPr>
                <a:spLocks noChangeArrowheads="1"/>
              </p:cNvSpPr>
              <p:nvPr/>
            </p:nvSpPr>
            <p:spPr bwMode="auto">
              <a:xfrm>
                <a:off x="6742040" y="2376684"/>
                <a:ext cx="1312293" cy="1676044"/>
              </a:xfrm>
              <a:prstGeom prst="rect">
                <a:avLst/>
              </a:prstGeom>
              <a:solidFill>
                <a:srgbClr val="FFFFFF"/>
              </a:solidFill>
              <a:ln w="34925">
                <a:solidFill>
                  <a:srgbClr val="000000"/>
                </a:solidFill>
                <a:miter lim="800000"/>
                <a:headEnd/>
                <a:tailEnd/>
              </a:ln>
            </p:spPr>
            <p:txBody>
              <a:bodyPr rot="0" vert="horz" wrap="square" lIns="91440" tIns="45720" rIns="91440" bIns="45720" anchor="t" anchorCtr="0" upright="1">
                <a:no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 </a:t>
                </a:r>
                <a:endParaRPr kumimoji="0" lang="en-US" sz="2400" b="1"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خروجی</a:t>
                </a:r>
                <a:endParaRPr kumimoji="0" lang="en-US" sz="2400" b="1"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(محصول)</a:t>
                </a:r>
                <a:endParaRPr kumimoji="0" lang="en-US" sz="2400" b="1"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cxnSp>
            <p:nvCxnSpPr>
              <p:cNvPr id="20" name="AutoShape 493"/>
              <p:cNvCxnSpPr>
                <a:cxnSpLocks noChangeShapeType="1"/>
              </p:cNvCxnSpPr>
              <p:nvPr/>
            </p:nvCxnSpPr>
            <p:spPr bwMode="auto">
              <a:xfrm>
                <a:off x="4284844" y="2010788"/>
                <a:ext cx="15022" cy="860555"/>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95"/>
              <p:cNvCxnSpPr>
                <a:cxnSpLocks noChangeShapeType="1"/>
                <a:stCxn id="23" idx="0"/>
              </p:cNvCxnSpPr>
              <p:nvPr/>
            </p:nvCxnSpPr>
            <p:spPr bwMode="auto">
              <a:xfrm flipV="1">
                <a:off x="4282698" y="3626743"/>
                <a:ext cx="2146" cy="857336"/>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Rectangle 22"/>
              <p:cNvSpPr>
                <a:spLocks noChangeArrowheads="1"/>
              </p:cNvSpPr>
              <p:nvPr/>
            </p:nvSpPr>
            <p:spPr bwMode="auto">
              <a:xfrm>
                <a:off x="3516569" y="4484078"/>
                <a:ext cx="1531187" cy="1098764"/>
              </a:xfrm>
              <a:prstGeom prst="rect">
                <a:avLst/>
              </a:prstGeom>
              <a:solidFill>
                <a:srgbClr val="FFFFFF"/>
              </a:solidFill>
              <a:ln w="34925">
                <a:solidFill>
                  <a:srgbClr val="000000"/>
                </a:solidFill>
                <a:miter lim="800000"/>
                <a:headEnd/>
                <a:tailEnd/>
              </a:ln>
            </p:spPr>
            <p:txBody>
              <a:bodyPr rot="0" vert="horz" wrap="square" lIns="91440" tIns="45720" rIns="91440" bIns="45720" anchor="t" anchorCtr="0" upright="1">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sz="16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منابع</a:t>
                </a:r>
                <a:r>
                  <a:rPr kumimoji="0" lang="fa-IR" sz="12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a:t>
                </a:r>
                <a:r>
                  <a:rPr kumimoji="0" lang="fa-IR" sz="1200" b="1" i="0" u="none" strike="noStrike" kern="1200" cap="none" spc="0" normalizeH="0" baseline="0" noProof="0">
                    <a:ln>
                      <a:noFill/>
                    </a:ln>
                    <a:solidFill>
                      <a:srgbClr val="A50021"/>
                    </a:solidFill>
                    <a:effectLst/>
                    <a:uLnTx/>
                    <a:uFillTx/>
                    <a:latin typeface="Tahoma" panose="020B0604030504040204" pitchFamily="34" charset="0"/>
                    <a:cs typeface="B Titr" panose="00000700000000000000" pitchFamily="2" charset="-78"/>
                  </a:rPr>
                  <a:t> </a:t>
                </a:r>
                <a:r>
                  <a:rPr kumimoji="0" lang="fa-IR" sz="12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نیروی انسانی/ انرژی/کامپیوتر/ مهارت/ تجربه</a:t>
                </a:r>
                <a:endParaRPr kumimoji="0" lang="en-US" sz="20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24" name="Rectangle 23"/>
              <p:cNvSpPr>
                <a:spLocks noChangeArrowheads="1"/>
              </p:cNvSpPr>
              <p:nvPr/>
            </p:nvSpPr>
            <p:spPr bwMode="auto">
              <a:xfrm>
                <a:off x="5916894" y="2376684"/>
                <a:ext cx="562258" cy="1676044"/>
              </a:xfrm>
              <a:prstGeom prst="rect">
                <a:avLst/>
              </a:prstGeom>
              <a:solidFill>
                <a:srgbClr val="FFFFFF"/>
              </a:solidFill>
              <a:ln w="34925">
                <a:solidFill>
                  <a:srgbClr val="000000"/>
                </a:solidFill>
                <a:miter lim="800000"/>
                <a:headEnd/>
                <a:tailEnd/>
              </a:ln>
            </p:spPr>
            <p:txBody>
              <a:bodyPr rot="0" vert="vert" wrap="square" lIns="91440" tIns="45720" rIns="91440" bIns="45720" anchor="t" anchorCtr="0" upright="1">
                <a:no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fa-IR" sz="12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rPr>
                  <a:t>پاسخ</a:t>
                </a:r>
                <a:endPar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grpSp>
      </p:grpSp>
      <p:sp>
        <p:nvSpPr>
          <p:cNvPr id="25" name="Oval 24"/>
          <p:cNvSpPr/>
          <p:nvPr/>
        </p:nvSpPr>
        <p:spPr>
          <a:xfrm>
            <a:off x="5317759" y="4830481"/>
            <a:ext cx="2905036" cy="840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fa-IR" smtClean="0"/>
              <a:t>مهدی علی گل    </a:t>
            </a:r>
            <a:r>
              <a:rPr lang="en-US" smtClean="0"/>
              <a:t>www.asahse.ir</a:t>
            </a:r>
            <a:endParaRPr lang="en-US"/>
          </a:p>
        </p:txBody>
      </p:sp>
      <p:sp>
        <p:nvSpPr>
          <p:cNvPr id="5" name="Slide Number Placeholder 4"/>
          <p:cNvSpPr>
            <a:spLocks noGrp="1"/>
          </p:cNvSpPr>
          <p:nvPr>
            <p:ph type="sldNum" sz="quarter" idx="12"/>
          </p:nvPr>
        </p:nvSpPr>
        <p:spPr/>
        <p:txBody>
          <a:bodyPr/>
          <a:lstStyle/>
          <a:p>
            <a:fld id="{F8430912-B434-4044-A643-0469727BA55B}" type="slidenum">
              <a:rPr lang="en-US" smtClean="0"/>
              <a:t>6</a:t>
            </a:fld>
            <a:endParaRPr lang="en-US"/>
          </a:p>
        </p:txBody>
      </p:sp>
    </p:spTree>
    <p:extLst>
      <p:ext uri="{BB962C8B-B14F-4D97-AF65-F5344CB8AC3E}">
        <p14:creationId xmlns:p14="http://schemas.microsoft.com/office/powerpoint/2010/main" val="21917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985" y="-384974"/>
            <a:ext cx="1414918" cy="1414918"/>
          </a:xfrm>
          <a:prstGeom prst="rect">
            <a:avLst/>
          </a:prstGeom>
        </p:spPr>
      </p:pic>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2181754" y="219703"/>
            <a:ext cx="5561138" cy="587853"/>
          </a:xfrm>
          <a:prstGeom prst="rect">
            <a:avLst/>
          </a:prstGeom>
        </p:spPr>
        <p:txBody>
          <a:bodyPr wrap="none">
            <a:spAutoFit/>
          </a:bodyPr>
          <a:lstStyle/>
          <a:p>
            <a:pPr lvl="0" algn="r" rtl="1">
              <a:lnSpc>
                <a:spcPct val="115000"/>
              </a:lnSpc>
              <a:spcAft>
                <a:spcPts val="1000"/>
              </a:spcAft>
              <a:defRPr/>
            </a:pPr>
            <a:r>
              <a:rPr lang="fa-IR"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(قوانین/دستورالعمل </a:t>
            </a:r>
            <a:r>
              <a:rPr lang="fa-IR"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ها/ روش ها/ </a:t>
            </a:r>
            <a:r>
              <a:rPr lang="fa-IR" sz="2800" b="1" kern="0" dirty="0" err="1"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راهنماها</a:t>
            </a:r>
            <a:r>
              <a:rPr lang="fa-IR"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a:t>
            </a:r>
            <a:endParaRPr lang="en-US" sz="40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9" name="Rectangle 8"/>
          <p:cNvSpPr/>
          <p:nvPr/>
        </p:nvSpPr>
        <p:spPr>
          <a:xfrm>
            <a:off x="2905513" y="1037097"/>
            <a:ext cx="3265638" cy="729430"/>
          </a:xfrm>
          <a:prstGeom prst="rect">
            <a:avLst/>
          </a:prstGeom>
          <a:ln w="25400">
            <a:solidFill>
              <a:schemeClr val="accent2"/>
            </a:solidFill>
          </a:ln>
        </p:spPr>
        <p:txBody>
          <a:bodyPr wrap="none">
            <a:spAutoFit/>
          </a:bodyPr>
          <a:lstStyle/>
          <a:p>
            <a:pPr lvl="0" algn="r" rtl="1">
              <a:lnSpc>
                <a:spcPct val="115000"/>
              </a:lnSpc>
              <a:spcAft>
                <a:spcPts val="1000"/>
              </a:spcAft>
              <a:defRPr/>
            </a:pPr>
            <a:r>
              <a:rPr lang="fa-IR" sz="36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قانون اساسی</a:t>
            </a:r>
            <a:r>
              <a:rPr lang="en-US" sz="36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(ACT)</a:t>
            </a:r>
            <a:endParaRPr lang="en-US" sz="4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0" name="Rectangle 9"/>
          <p:cNvSpPr/>
          <p:nvPr/>
        </p:nvSpPr>
        <p:spPr>
          <a:xfrm>
            <a:off x="2628191" y="2020527"/>
            <a:ext cx="3887603" cy="658642"/>
          </a:xfrm>
          <a:prstGeom prst="rect">
            <a:avLst/>
          </a:prstGeom>
          <a:ln w="25400">
            <a:solidFill>
              <a:schemeClr val="accent2"/>
            </a:solidFill>
          </a:ln>
        </p:spPr>
        <p:txBody>
          <a:bodyPr wrap="none">
            <a:spAutoFit/>
          </a:bodyPr>
          <a:lstStyle/>
          <a:p>
            <a:pPr algn="r" rtl="1">
              <a:lnSpc>
                <a:spcPct val="115000"/>
              </a:lnSpc>
              <a:spcAft>
                <a:spcPts val="1000"/>
              </a:spcAft>
            </a:pPr>
            <a:r>
              <a:rPr lang="fa-IR" sz="32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قانون </a:t>
            </a:r>
            <a:r>
              <a:rPr lang="fa-IR" sz="32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های تحت آن</a:t>
            </a:r>
            <a:r>
              <a:rPr lang="en-US" sz="32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(laws)</a:t>
            </a:r>
            <a:endParaRPr lang="en-US" sz="32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1" name="Rectangle 10"/>
          <p:cNvSpPr/>
          <p:nvPr/>
        </p:nvSpPr>
        <p:spPr>
          <a:xfrm>
            <a:off x="719817" y="2922954"/>
            <a:ext cx="7569701" cy="587853"/>
          </a:xfrm>
          <a:prstGeom prst="rect">
            <a:avLst/>
          </a:prstGeom>
          <a:ln w="25400">
            <a:solidFill>
              <a:schemeClr val="accent2"/>
            </a:solidFill>
          </a:ln>
        </p:spPr>
        <p:txBody>
          <a:bodyPr wrap="none">
            <a:spAutoFit/>
          </a:bodyPr>
          <a:lstStyle/>
          <a:p>
            <a:pPr algn="r" rtl="1">
              <a:lnSpc>
                <a:spcPct val="115000"/>
              </a:lnSpc>
              <a:spcAft>
                <a:spcPts val="1000"/>
              </a:spcAft>
            </a:pPr>
            <a:r>
              <a:rPr lang="fa-IR"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مقررات/آیین نامه ها/نظام نامه</a:t>
            </a:r>
            <a:r>
              <a:rPr lang="en-US"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bylaw/regulations/rules)</a:t>
            </a:r>
            <a:endParaRPr lang="en-US"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2" name="Rectangle 11"/>
          <p:cNvSpPr/>
          <p:nvPr/>
        </p:nvSpPr>
        <p:spPr>
          <a:xfrm>
            <a:off x="822964" y="3778527"/>
            <a:ext cx="7412607" cy="1070037"/>
          </a:xfrm>
          <a:prstGeom prst="rect">
            <a:avLst/>
          </a:prstGeom>
          <a:ln w="25400">
            <a:solidFill>
              <a:schemeClr val="accent2"/>
            </a:solidFill>
          </a:ln>
        </p:spPr>
        <p:txBody>
          <a:bodyPr wrap="none">
            <a:spAutoFit/>
          </a:bodyPr>
          <a:lstStyle/>
          <a:p>
            <a:pPr algn="ctr" rtl="1">
              <a:lnSpc>
                <a:spcPct val="115000"/>
              </a:lnSpc>
              <a:spcAft>
                <a:spcPts val="1000"/>
              </a:spcAft>
            </a:pPr>
            <a:r>
              <a:rPr lang="fa-IR" sz="2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دستورالعمل ها/</a:t>
            </a:r>
            <a:r>
              <a:rPr lang="fa-IR" sz="2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 </a:t>
            </a:r>
            <a:r>
              <a:rPr lang="fa-IR" sz="2400" b="1" kern="0" dirty="0" err="1"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دستورکار</a:t>
            </a:r>
            <a:r>
              <a:rPr lang="fa-IR" sz="2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/روش استاندارد/ضوابط/شیوه نامه/بخشنامه</a:t>
            </a:r>
            <a:endParaRPr lang="fa-IR" sz="2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15000"/>
              </a:lnSpc>
              <a:spcAft>
                <a:spcPts val="1000"/>
              </a:spcAft>
            </a:pPr>
            <a:r>
              <a:rPr lang="en-US" sz="2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(codes of practices/work </a:t>
            </a:r>
            <a:r>
              <a:rPr lang="en-US" sz="24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methods)</a:t>
            </a:r>
            <a:endParaRPr lang="en-US" sz="24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3" name="Rectangle 12"/>
          <p:cNvSpPr/>
          <p:nvPr/>
        </p:nvSpPr>
        <p:spPr>
          <a:xfrm>
            <a:off x="3869719" y="5118585"/>
            <a:ext cx="1269898" cy="907684"/>
          </a:xfrm>
          <a:prstGeom prst="rect">
            <a:avLst/>
          </a:prstGeom>
          <a:ln w="25400">
            <a:solidFill>
              <a:schemeClr val="accent2"/>
            </a:solidFill>
          </a:ln>
        </p:spPr>
        <p:txBody>
          <a:bodyPr wrap="none">
            <a:spAutoFit/>
          </a:bodyPr>
          <a:lstStyle/>
          <a:p>
            <a:pPr algn="ctr" rtl="1">
              <a:lnSpc>
                <a:spcPct val="115000"/>
              </a:lnSpc>
              <a:spcAft>
                <a:spcPts val="1000"/>
              </a:spcAft>
            </a:pPr>
            <a:r>
              <a:rPr lang="fa-IR" sz="2000" b="1" kern="0" dirty="0" err="1"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راهنماها</a:t>
            </a:r>
            <a:endParaRPr lang="fa-IR" sz="20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15000"/>
              </a:lnSpc>
              <a:spcAft>
                <a:spcPts val="1000"/>
              </a:spcAft>
            </a:pPr>
            <a:r>
              <a:rPr lang="en-US" sz="20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guidelines</a:t>
            </a:r>
            <a:endParaRPr lang="en-US" sz="20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4" name="Isosceles Triangle 13"/>
          <p:cNvSpPr/>
          <p:nvPr/>
        </p:nvSpPr>
        <p:spPr>
          <a:xfrm rot="10800000">
            <a:off x="4358368" y="1760290"/>
            <a:ext cx="359924" cy="263558"/>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Isosceles Triangle 14"/>
          <p:cNvSpPr/>
          <p:nvPr/>
        </p:nvSpPr>
        <p:spPr>
          <a:xfrm rot="10800000">
            <a:off x="4358368" y="2683301"/>
            <a:ext cx="359924" cy="263558"/>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Isosceles Triangle 15"/>
          <p:cNvSpPr/>
          <p:nvPr/>
        </p:nvSpPr>
        <p:spPr>
          <a:xfrm rot="10800000">
            <a:off x="4315640" y="3516222"/>
            <a:ext cx="359924" cy="263558"/>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Isosceles Triangle 16"/>
          <p:cNvSpPr/>
          <p:nvPr/>
        </p:nvSpPr>
        <p:spPr>
          <a:xfrm rot="10800000">
            <a:off x="4291043" y="4870637"/>
            <a:ext cx="359924" cy="263558"/>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050" name="Picture 2" descr="http://blog.quirkyfoxlabs.com/wp-content/uploads/2014/09/hierarc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220" y="987402"/>
            <a:ext cx="1552215" cy="15457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5" name="Slide Number Placeholder 4"/>
          <p:cNvSpPr>
            <a:spLocks noGrp="1"/>
          </p:cNvSpPr>
          <p:nvPr>
            <p:ph type="sldNum" sz="quarter" idx="12"/>
          </p:nvPr>
        </p:nvSpPr>
        <p:spPr/>
        <p:txBody>
          <a:bodyPr/>
          <a:lstStyle/>
          <a:p>
            <a:fld id="{F8430912-B434-4044-A643-0469727BA55B}" type="slidenum">
              <a:rPr lang="en-US" smtClean="0"/>
              <a:t>7</a:t>
            </a:fld>
            <a:endParaRPr lang="en-US"/>
          </a:p>
        </p:txBody>
      </p:sp>
    </p:spTree>
    <p:extLst>
      <p:ext uri="{BB962C8B-B14F-4D97-AF65-F5344CB8AC3E}">
        <p14:creationId xmlns:p14="http://schemas.microsoft.com/office/powerpoint/2010/main" val="131801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485" y="-193830"/>
            <a:ext cx="1414918" cy="1414918"/>
          </a:xfrm>
          <a:prstGeom prst="rect">
            <a:avLst/>
          </a:prstGeom>
        </p:spPr>
      </p:pic>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067185" y="397970"/>
            <a:ext cx="2713692" cy="587853"/>
          </a:xfrm>
          <a:prstGeom prst="rect">
            <a:avLst/>
          </a:prstGeom>
        </p:spPr>
        <p:txBody>
          <a:bodyPr wrap="square">
            <a:spAutoFit/>
          </a:bodyPr>
          <a:lstStyle/>
          <a:p>
            <a:pPr lvl="0" algn="r" rtl="1">
              <a:lnSpc>
                <a:spcPct val="115000"/>
              </a:lnSpc>
              <a:spcAft>
                <a:spcPts val="1000"/>
              </a:spcAft>
              <a:defRPr/>
            </a:pPr>
            <a:r>
              <a:rPr lang="fa-IR"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قانون اساسی</a:t>
            </a:r>
            <a:r>
              <a:rPr lang="en-US"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(ACT)</a:t>
            </a:r>
            <a:endParaRPr lang="en-US" sz="40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2" name="Rectangle 1"/>
          <p:cNvSpPr/>
          <p:nvPr/>
        </p:nvSpPr>
        <p:spPr>
          <a:xfrm>
            <a:off x="2252331" y="3519113"/>
            <a:ext cx="4572000" cy="2862322"/>
          </a:xfrm>
          <a:prstGeom prst="rect">
            <a:avLst/>
          </a:prstGeom>
        </p:spPr>
        <p:txBody>
          <a:bodyPr>
            <a:spAutoFit/>
          </a:bodyPr>
          <a:lstStyle/>
          <a:p>
            <a:pPr algn="just" rtl="1"/>
            <a:r>
              <a:rPr lang="fa-IR" sz="2000" b="1" dirty="0">
                <a:cs typeface="B Zar" panose="00000400000000000000" pitchFamily="2" charset="-78"/>
              </a:rPr>
              <a:t>قانون اساسی جمهوری اسلامی ایران پس از پیروزی انقلاب در سال ۱۳۵۷ تهیه شد، و پس از همه پرسی نوع حکومت جمهوری اسلامی در روزهای ۱۰ و ۱۱ فروردین ماه سال ۱۳۵۸ به بحث گذاشته شد و پس از رای مردم به اجرا گذاشته شد. این قانون در سال ۱۳۶۸ مورد بازنگری قرار گرفت و در ۶ مرداد در </a:t>
            </a:r>
            <a:r>
              <a:rPr lang="fa-IR" sz="2000" b="1" dirty="0" err="1">
                <a:cs typeface="B Zar" panose="00000400000000000000" pitchFamily="2" charset="-78"/>
              </a:rPr>
              <a:t>همه‌پرسی</a:t>
            </a:r>
            <a:r>
              <a:rPr lang="fa-IR" sz="2000" b="1" dirty="0">
                <a:cs typeface="B Zar" panose="00000400000000000000" pitchFamily="2" charset="-78"/>
              </a:rPr>
              <a:t> قانون اساسی ایران ۱۳۶۸ به تایید اکثریت مردم ایران رسید.</a:t>
            </a:r>
            <a:endParaRPr lang="en-US" sz="2000" b="1" dirty="0">
              <a:cs typeface="B Zar" panose="00000400000000000000" pitchFamily="2" charset="-78"/>
            </a:endParaRPr>
          </a:p>
        </p:txBody>
      </p:sp>
      <p:sp>
        <p:nvSpPr>
          <p:cNvPr id="5" name="Rectangle 4"/>
          <p:cNvSpPr/>
          <p:nvPr/>
        </p:nvSpPr>
        <p:spPr>
          <a:xfrm>
            <a:off x="2286000" y="2579020"/>
            <a:ext cx="4572000" cy="707886"/>
          </a:xfrm>
          <a:prstGeom prst="rect">
            <a:avLst/>
          </a:prstGeom>
        </p:spPr>
        <p:txBody>
          <a:bodyPr wrap="square">
            <a:spAutoFit/>
          </a:bodyPr>
          <a:lstStyle/>
          <a:p>
            <a:pPr algn="just" rtl="1"/>
            <a:r>
              <a:rPr lang="fa-IR" sz="2000" b="1" dirty="0">
                <a:cs typeface="B Zar" panose="00000400000000000000" pitchFamily="2" charset="-78"/>
              </a:rPr>
              <a:t>قانون اساسی </a:t>
            </a:r>
            <a:r>
              <a:rPr lang="fa-IR" sz="2000" b="1" dirty="0" err="1">
                <a:cs typeface="B Zar" panose="00000400000000000000" pitchFamily="2" charset="-78"/>
              </a:rPr>
              <a:t>عالی‌ترین</a:t>
            </a:r>
            <a:r>
              <a:rPr lang="fa-IR" sz="2000" b="1" dirty="0">
                <a:cs typeface="B Zar" panose="00000400000000000000" pitchFamily="2" charset="-78"/>
              </a:rPr>
              <a:t> سند حقوقی یک کشور و راهنمایی برای تنظیم قوانین دیگر است.</a:t>
            </a:r>
            <a:endParaRPr lang="en-US" sz="2000" b="1" dirty="0">
              <a:cs typeface="B Zar" panose="00000400000000000000" pitchFamily="2" charset="-78"/>
            </a:endParaRPr>
          </a:p>
        </p:txBody>
      </p:sp>
      <p:pic>
        <p:nvPicPr>
          <p:cNvPr id="1026" name="Picture 2" descr="http://s1.trainbit.com/v/2153447884/%D9%82%D8%A7%D9%86%D9%88%D9%86_%D8%A7%D8%B3%D8%A7%D8%B3%DB%8C_%D8%AC%D9%85%D9%87%D9%88%D8%B1%DB%8C_%D8%A7%D8%B3%D9%84%D8%A7%D9%85%DB%8C_%D8%A7%DB%8C%D8%B1%D8%A7%D9%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322" y="985823"/>
            <a:ext cx="2186019" cy="145563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fa-IR" smtClean="0"/>
              <a:t>مهدی علی گل    </a:t>
            </a:r>
            <a:r>
              <a:rPr lang="en-US" smtClean="0"/>
              <a:t>www.asahse.ir</a:t>
            </a:r>
            <a:endParaRPr lang="en-US"/>
          </a:p>
        </p:txBody>
      </p:sp>
      <p:sp>
        <p:nvSpPr>
          <p:cNvPr id="8" name="Slide Number Placeholder 7"/>
          <p:cNvSpPr>
            <a:spLocks noGrp="1"/>
          </p:cNvSpPr>
          <p:nvPr>
            <p:ph type="sldNum" sz="quarter" idx="12"/>
          </p:nvPr>
        </p:nvSpPr>
        <p:spPr/>
        <p:txBody>
          <a:bodyPr/>
          <a:lstStyle/>
          <a:p>
            <a:fld id="{F8430912-B434-4044-A643-0469727BA55B}" type="slidenum">
              <a:rPr lang="en-US" smtClean="0"/>
              <a:t>8</a:t>
            </a:fld>
            <a:endParaRPr lang="en-US"/>
          </a:p>
        </p:txBody>
      </p:sp>
    </p:spTree>
    <p:extLst>
      <p:ext uri="{BB962C8B-B14F-4D97-AF65-F5344CB8AC3E}">
        <p14:creationId xmlns:p14="http://schemas.microsoft.com/office/powerpoint/2010/main" val="6863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16700"/>
            <a:ext cx="9144000" cy="2413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3395331" y="397970"/>
            <a:ext cx="1958177" cy="587853"/>
          </a:xfrm>
          <a:prstGeom prst="rect">
            <a:avLst/>
          </a:prstGeom>
        </p:spPr>
        <p:txBody>
          <a:bodyPr wrap="square">
            <a:spAutoFit/>
          </a:bodyPr>
          <a:lstStyle/>
          <a:p>
            <a:pPr lvl="0" algn="r" rtl="1">
              <a:lnSpc>
                <a:spcPct val="115000"/>
              </a:lnSpc>
              <a:spcAft>
                <a:spcPts val="1000"/>
              </a:spcAft>
              <a:defRPr/>
            </a:pPr>
            <a:r>
              <a:rPr lang="fa-IR" sz="28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قانون </a:t>
            </a:r>
            <a:r>
              <a:rPr lang="en-US" sz="2800" b="1" kern="0"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(law)</a:t>
            </a:r>
            <a:endParaRPr lang="en-US" sz="4000" b="1" kern="0" dirty="0">
              <a:solidFill>
                <a:sysClr val="windowText" lastClr="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2138031" y="3300830"/>
            <a:ext cx="4572000" cy="1631216"/>
          </a:xfrm>
          <a:prstGeom prst="rect">
            <a:avLst/>
          </a:prstGeom>
        </p:spPr>
        <p:txBody>
          <a:bodyPr>
            <a:spAutoFit/>
          </a:bodyPr>
          <a:lstStyle/>
          <a:p>
            <a:pPr algn="just" rtl="1"/>
            <a:r>
              <a:rPr lang="fa-IR" sz="2000" b="1" dirty="0" err="1" smtClean="0">
                <a:cs typeface="B Zar" panose="00000400000000000000" pitchFamily="2" charset="-78"/>
              </a:rPr>
              <a:t>مجموعه‌ای</a:t>
            </a:r>
            <a:r>
              <a:rPr lang="fa-IR" sz="2000" b="1" dirty="0" smtClean="0">
                <a:cs typeface="B Zar" panose="00000400000000000000" pitchFamily="2" charset="-78"/>
              </a:rPr>
              <a:t> </a:t>
            </a:r>
            <a:r>
              <a:rPr lang="fa-IR" sz="2000" b="1" dirty="0">
                <a:cs typeface="B Zar" panose="00000400000000000000" pitchFamily="2" charset="-78"/>
              </a:rPr>
              <a:t>از </a:t>
            </a:r>
            <a:r>
              <a:rPr lang="fa-IR" sz="2000" b="1" dirty="0" err="1">
                <a:cs typeface="B Zar" panose="00000400000000000000" pitchFamily="2" charset="-78"/>
              </a:rPr>
              <a:t>دستورالعمل‌هاست</a:t>
            </a:r>
            <a:r>
              <a:rPr lang="fa-IR" sz="2000" b="1" dirty="0">
                <a:cs typeface="B Zar" panose="00000400000000000000" pitchFamily="2" charset="-78"/>
              </a:rPr>
              <a:t> که از سوی </a:t>
            </a:r>
            <a:r>
              <a:rPr lang="fa-IR" sz="2000" b="1" dirty="0" err="1" smtClean="0">
                <a:cs typeface="B Zar" panose="00000400000000000000" pitchFamily="2" charset="-78"/>
              </a:rPr>
              <a:t>مجموعه‌ای</a:t>
            </a:r>
            <a:r>
              <a:rPr lang="fa-IR" sz="2000" b="1" dirty="0" smtClean="0">
                <a:cs typeface="B Zar" panose="00000400000000000000" pitchFamily="2" charset="-78"/>
              </a:rPr>
              <a:t> از </a:t>
            </a:r>
            <a:r>
              <a:rPr lang="fa-IR" sz="2000" b="1" dirty="0">
                <a:cs typeface="B Zar" panose="00000400000000000000" pitchFamily="2" charset="-78"/>
              </a:rPr>
              <a:t>موسسات به اجرا گذاشته </a:t>
            </a:r>
            <a:r>
              <a:rPr lang="fa-IR" sz="2000" b="1" dirty="0" err="1">
                <a:cs typeface="B Zar" panose="00000400000000000000" pitchFamily="2" charset="-78"/>
              </a:rPr>
              <a:t>می‌شود</a:t>
            </a:r>
            <a:r>
              <a:rPr lang="fa-IR" sz="2000" b="1" dirty="0">
                <a:cs typeface="B Zar" panose="00000400000000000000" pitchFamily="2" charset="-78"/>
              </a:rPr>
              <a:t> و به عنوان میانجی در پیوندهای اجتماعی بین مردم عمل </a:t>
            </a:r>
            <a:r>
              <a:rPr lang="fa-IR" sz="2000" b="1" dirty="0" err="1">
                <a:cs typeface="B Zar" panose="00000400000000000000" pitchFamily="2" charset="-78"/>
              </a:rPr>
              <a:t>می‌کند</a:t>
            </a:r>
            <a:r>
              <a:rPr lang="fa-IR" sz="2000" b="1" dirty="0">
                <a:cs typeface="B Zar" panose="00000400000000000000" pitchFamily="2" charset="-78"/>
              </a:rPr>
              <a:t>. قانون معرب کلمه یونانی </a:t>
            </a:r>
            <a:r>
              <a:rPr lang="fa-IR" sz="2000" b="1" dirty="0" err="1">
                <a:cs typeface="B Zar" panose="00000400000000000000" pitchFamily="2" charset="-78"/>
              </a:rPr>
              <a:t>canon</a:t>
            </a:r>
            <a:r>
              <a:rPr lang="fa-IR" sz="2000" b="1" dirty="0">
                <a:cs typeface="B Zar" panose="00000400000000000000" pitchFamily="2" charset="-78"/>
              </a:rPr>
              <a:t> </a:t>
            </a:r>
            <a:r>
              <a:rPr lang="fa-IR" sz="2000" b="1" dirty="0" smtClean="0">
                <a:cs typeface="B Zar" panose="00000400000000000000" pitchFamily="2" charset="-78"/>
              </a:rPr>
              <a:t>است.</a:t>
            </a:r>
            <a:endParaRPr lang="en-US" sz="2000" b="1" dirty="0">
              <a:cs typeface="B Zar" panose="00000400000000000000" pitchFamily="2" charset="-7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5331" y="1114626"/>
            <a:ext cx="2057400" cy="2057400"/>
          </a:xfrm>
          <a:prstGeom prst="rect">
            <a:avLst/>
          </a:prstGeom>
        </p:spPr>
      </p:pic>
      <p:sp>
        <p:nvSpPr>
          <p:cNvPr id="2" name="Footer Placeholder 1"/>
          <p:cNvSpPr>
            <a:spLocks noGrp="1"/>
          </p:cNvSpPr>
          <p:nvPr>
            <p:ph type="ftr" sz="quarter" idx="11"/>
          </p:nvPr>
        </p:nvSpPr>
        <p:spPr/>
        <p:txBody>
          <a:bodyPr/>
          <a:lstStyle/>
          <a:p>
            <a:r>
              <a:rPr lang="fa-IR" smtClean="0"/>
              <a:t>مهدی علی گل    </a:t>
            </a:r>
            <a:r>
              <a:rPr lang="en-US" smtClean="0"/>
              <a:t>www.asahse.ir</a:t>
            </a:r>
            <a:endParaRPr lang="en-US"/>
          </a:p>
        </p:txBody>
      </p:sp>
      <p:sp>
        <p:nvSpPr>
          <p:cNvPr id="4" name="Slide Number Placeholder 3"/>
          <p:cNvSpPr>
            <a:spLocks noGrp="1"/>
          </p:cNvSpPr>
          <p:nvPr>
            <p:ph type="sldNum" sz="quarter" idx="12"/>
          </p:nvPr>
        </p:nvSpPr>
        <p:spPr/>
        <p:txBody>
          <a:bodyPr/>
          <a:lstStyle/>
          <a:p>
            <a:fld id="{F8430912-B434-4044-A643-0469727BA55B}" type="slidenum">
              <a:rPr lang="en-US" smtClean="0"/>
              <a:t>9</a:t>
            </a:fld>
            <a:endParaRPr lang="en-US"/>
          </a:p>
        </p:txBody>
      </p:sp>
    </p:spTree>
    <p:extLst>
      <p:ext uri="{BB962C8B-B14F-4D97-AF65-F5344CB8AC3E}">
        <p14:creationId xmlns:p14="http://schemas.microsoft.com/office/powerpoint/2010/main" val="1721337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TotalTime>
  <Words>1955</Words>
  <Application>Microsoft Office PowerPoint</Application>
  <PresentationFormat>On-screen Show (4:3)</PresentationFormat>
  <Paragraphs>208</Paragraphs>
  <Slides>32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Calibri Light</vt:lpstr>
      <vt:lpstr>B Lotus</vt:lpstr>
      <vt:lpstr>B Zar</vt:lpstr>
      <vt:lpstr>Arial</vt:lpstr>
      <vt:lpstr>Tahoma</vt:lpstr>
      <vt:lpstr>Calibri</vt:lpstr>
      <vt:lpstr>B Nazanin</vt:lpstr>
      <vt:lpstr>B Titr</vt:lpstr>
      <vt:lpstr>Times New Roman</vt:lpstr>
      <vt:lpstr>Office Theme</vt:lpstr>
      <vt:lpstr>ضوابط، مقررات و استانداردهای ایمنی و بهداشت</vt:lpstr>
      <vt:lpstr>PowerPoint Presentation</vt:lpstr>
      <vt:lpstr>آشنایی با سیستم ها</vt:lpstr>
      <vt:lpstr>اجزای کلی یک سیستم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قوانین، مقررات، استانداردهای ایمنی و بهداشت جمهوری اسلامی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ضوابط، مقررات و استانداردهای ایمنی و بهداشت بین المللی</vt:lpstr>
      <vt:lpstr>PowerPoint Presentation</vt:lpstr>
      <vt:lpstr>ضوابط، مقررات و استانداردهای ایمنی و بهداشت ایالات متحده</vt:lpstr>
      <vt:lpstr>PowerPoint Presentation</vt:lpstr>
      <vt:lpstr>ضوابط، مقررات و استانداردهای ایمنی و بهداشت دیگر کشورها</vt:lpstr>
      <vt:lpstr>PowerPoint Presentation</vt:lpstr>
      <vt:lpstr>دانلود محتوای آموزشی  بهداشت حرفه ای و طب کار</vt:lpstr>
    </vt:vector>
  </TitlesOfParts>
  <Company>health.gov.ir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علی گل آقای مهدی</dc:creator>
  <cp:lastModifiedBy>علی گل آقای مهدی</cp:lastModifiedBy>
  <cp:revision>69</cp:revision>
  <dcterms:created xsi:type="dcterms:W3CDTF">2016-02-07T09:18:18Z</dcterms:created>
  <dcterms:modified xsi:type="dcterms:W3CDTF">2019-11-24T13:08:30Z</dcterms:modified>
</cp:coreProperties>
</file>